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7" r:id="rId5"/>
    <p:sldId id="259" r:id="rId6"/>
    <p:sldId id="468" r:id="rId7"/>
    <p:sldId id="469" r:id="rId8"/>
    <p:sldId id="470" r:id="rId9"/>
    <p:sldId id="471" r:id="rId10"/>
    <p:sldId id="472" r:id="rId11"/>
    <p:sldId id="473" r:id="rId12"/>
    <p:sldId id="474" r:id="rId13"/>
    <p:sldId id="476" r:id="rId14"/>
    <p:sldId id="477" r:id="rId15"/>
    <p:sldId id="480" r:id="rId16"/>
    <p:sldId id="481" r:id="rId17"/>
    <p:sldId id="482" r:id="rId18"/>
    <p:sldId id="485" r:id="rId19"/>
    <p:sldId id="486" r:id="rId20"/>
    <p:sldId id="510" r:id="rId21"/>
    <p:sldId id="488" r:id="rId22"/>
    <p:sldId id="489" r:id="rId23"/>
    <p:sldId id="490" r:id="rId24"/>
    <p:sldId id="492" r:id="rId25"/>
    <p:sldId id="503" r:id="rId26"/>
    <p:sldId id="505" r:id="rId27"/>
    <p:sldId id="506" r:id="rId28"/>
    <p:sldId id="507" r:id="rId29"/>
    <p:sldId id="493" r:id="rId30"/>
    <p:sldId id="494" r:id="rId31"/>
    <p:sldId id="511" r:id="rId32"/>
    <p:sldId id="497" r:id="rId33"/>
    <p:sldId id="496" r:id="rId34"/>
    <p:sldId id="499" r:id="rId35"/>
    <p:sldId id="501" r:id="rId36"/>
    <p:sldId id="502" r:id="rId37"/>
    <p:sldId id="509" r:id="rId38"/>
    <p:sldId id="508" r:id="rId39"/>
  </p:sldIdLst>
  <p:sldSz cx="12192000" cy="6858000"/>
  <p:notesSz cx="6858000" cy="9144000"/>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A45"/>
    <a:srgbClr val="DC8D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04" autoAdjust="0"/>
    <p:restoredTop sz="79199" autoAdjust="0"/>
  </p:normalViewPr>
  <p:slideViewPr>
    <p:cSldViewPr>
      <p:cViewPr varScale="1">
        <p:scale>
          <a:sx n="58" d="100"/>
          <a:sy n="58" d="100"/>
        </p:scale>
        <p:origin x="546" y="60"/>
      </p:cViewPr>
      <p:guideLst>
        <p:guide orient="horz" pos="2160"/>
        <p:guide pos="3840"/>
      </p:guideLst>
    </p:cSldViewPr>
  </p:slideViewPr>
  <p:outlineViewPr>
    <p:cViewPr>
      <p:scale>
        <a:sx n="33" d="100"/>
        <a:sy n="33" d="100"/>
      </p:scale>
      <p:origin x="0" y="0"/>
    </p:cViewPr>
  </p:outlineViewPr>
  <p:notesTextViewPr>
    <p:cViewPr>
      <p:scale>
        <a:sx n="130" d="100"/>
        <a:sy n="13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1645DFD-7500-44B1-9E54-1C518D1D188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da-DK"/>
          </a:p>
        </p:txBody>
      </p:sp>
      <p:sp>
        <p:nvSpPr>
          <p:cNvPr id="4099" name="Rectangle 3">
            <a:extLst>
              <a:ext uri="{FF2B5EF4-FFF2-40B4-BE49-F238E27FC236}">
                <a16:creationId xmlns:a16="http://schemas.microsoft.com/office/drawing/2014/main" id="{C8854FA3-8E8C-458F-9F1E-F73C1EA7B5F3}"/>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Arial" pitchFamily="34" charset="0"/>
              </a:defRPr>
            </a:lvl1pPr>
          </a:lstStyle>
          <a:p>
            <a:pPr>
              <a:defRPr/>
            </a:pPr>
            <a:endParaRPr lang="da-DK"/>
          </a:p>
        </p:txBody>
      </p:sp>
      <p:sp>
        <p:nvSpPr>
          <p:cNvPr id="2052" name="Rectangle 4">
            <a:extLst>
              <a:ext uri="{FF2B5EF4-FFF2-40B4-BE49-F238E27FC236}">
                <a16:creationId xmlns:a16="http://schemas.microsoft.com/office/drawing/2014/main" id="{BDA1970F-553F-4105-AF4A-8571E65DDFD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FE0D468-4F17-4989-AF63-61F8B5816824}"/>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4102" name="Rectangle 6">
            <a:extLst>
              <a:ext uri="{FF2B5EF4-FFF2-40B4-BE49-F238E27FC236}">
                <a16:creationId xmlns:a16="http://schemas.microsoft.com/office/drawing/2014/main" id="{59774A46-E93D-4A78-9925-2A9C33255AC6}"/>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da-DK"/>
          </a:p>
        </p:txBody>
      </p:sp>
      <p:sp>
        <p:nvSpPr>
          <p:cNvPr id="4103" name="Rectangle 7">
            <a:extLst>
              <a:ext uri="{FF2B5EF4-FFF2-40B4-BE49-F238E27FC236}">
                <a16:creationId xmlns:a16="http://schemas.microsoft.com/office/drawing/2014/main" id="{7128AEDB-DD10-4480-B100-5FAB7144FD7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70B79391-F861-417E-A4CF-DFEF015919AF}" type="slidenum">
              <a:rPr lang="da-DK" altLang="en-US"/>
              <a:pPr>
                <a:defRPr/>
              </a:pPr>
              <a:t>‹#›</a:t>
            </a:fld>
            <a:endParaRPr lang="da-DK"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ipcc.ch/pdf/special-reports/srex/SREX_Full_Report.pdf" TargetMode="External"/><Relationship Id="rId3" Type="http://schemas.openxmlformats.org/officeDocument/2006/relationships/hyperlink" Target="http://www.climatechange2013.org/images/uploads/WGIAR5_WGI-12Doc2b_FinalDraft_Chapter02.pdf" TargetMode="External"/><Relationship Id="rId7" Type="http://schemas.openxmlformats.org/officeDocument/2006/relationships/hyperlink" Target="http://www.ipcc.ch/publications_and_data/ar4/wg1/en/ch3s3-8-4-2.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nature.com/nclimate/journal/v2/n3/full/nclimate1357.html" TargetMode="External"/><Relationship Id="rId5" Type="http://schemas.openxmlformats.org/officeDocument/2006/relationships/hyperlink" Target="http://ipcc-wg2.gov/SREX/images/uploads/SREX-SPMbrochure_FINAL.pdf" TargetMode="External"/><Relationship Id="rId4" Type="http://schemas.openxmlformats.org/officeDocument/2006/relationships/hyperlink" Target="http://www.climatechange2013.org/images/uploads/WGIAR5_WGI-12Doc2b_FinalDraft_Chapter13.pdf"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a:extLst>
              <a:ext uri="{FF2B5EF4-FFF2-40B4-BE49-F238E27FC236}">
                <a16:creationId xmlns:a16="http://schemas.microsoft.com/office/drawing/2014/main" id="{4A2D275F-67FF-4C80-A896-1BEB23D825F0}"/>
              </a:ext>
            </a:extLst>
          </p:cNvPr>
          <p:cNvSpPr>
            <a:spLocks noGrp="1" noRot="1" noChangeAspect="1" noChangeArrowheads="1" noTextEdit="1"/>
          </p:cNvSpPr>
          <p:nvPr>
            <p:ph type="sldImg"/>
          </p:nvPr>
        </p:nvSpPr>
        <p:spPr>
          <a:ln/>
        </p:spPr>
      </p:sp>
      <p:sp>
        <p:nvSpPr>
          <p:cNvPr id="4098" name="Notes Placeholder 2">
            <a:extLst>
              <a:ext uri="{FF2B5EF4-FFF2-40B4-BE49-F238E27FC236}">
                <a16:creationId xmlns:a16="http://schemas.microsoft.com/office/drawing/2014/main" id="{A186830A-329F-4782-925A-341D6056BDD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0" dirty="0"/>
              <a:t>Tip: for the bonus questions, print and cut out the categories before you</a:t>
            </a:r>
            <a:r>
              <a:rPr lang="en-GB" altLang="en-US" b="0" baseline="0" dirty="0"/>
              <a:t> start the quiz. </a:t>
            </a:r>
            <a:endParaRPr lang="en-GB" altLang="en-US" b="0" dirty="0"/>
          </a:p>
        </p:txBody>
      </p:sp>
      <p:sp>
        <p:nvSpPr>
          <p:cNvPr id="4099" name="Slide Number Placeholder 3">
            <a:extLst>
              <a:ext uri="{FF2B5EF4-FFF2-40B4-BE49-F238E27FC236}">
                <a16:creationId xmlns:a16="http://schemas.microsoft.com/office/drawing/2014/main" id="{CBDC6C5B-21BE-4E29-8E5B-6041FF260AC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89A26B2C-44AB-4542-BBA5-94B1C76E2CAC}" type="slidenum">
              <a:rPr lang="da-DK" altLang="en-US" smtClean="0"/>
              <a:pPr>
                <a:spcBef>
                  <a:spcPct val="0"/>
                </a:spcBef>
              </a:pPr>
              <a:t>1</a:t>
            </a:fld>
            <a:endParaRPr lang="da-DK"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16</a:t>
            </a:fld>
            <a:endParaRPr lang="da-DK" altLang="en-US"/>
          </a:p>
        </p:txBody>
      </p:sp>
    </p:spTree>
    <p:extLst>
      <p:ext uri="{BB962C8B-B14F-4D97-AF65-F5344CB8AC3E}">
        <p14:creationId xmlns:p14="http://schemas.microsoft.com/office/powerpoint/2010/main" val="1404880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17</a:t>
            </a:fld>
            <a:endParaRPr lang="da-DK" altLang="en-US"/>
          </a:p>
        </p:txBody>
      </p:sp>
    </p:spTree>
    <p:extLst>
      <p:ext uri="{BB962C8B-B14F-4D97-AF65-F5344CB8AC3E}">
        <p14:creationId xmlns:p14="http://schemas.microsoft.com/office/powerpoint/2010/main" val="354172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7217AD-B401-4461-B3BC-A462E4FF83E6}" type="slidenum">
              <a:rPr lang="en-US">
                <a:latin typeface="Arial" charset="0"/>
                <a:ea typeface="ＭＳ Ｐゴシック" pitchFamily="34" charset="-128"/>
              </a:rPr>
              <a:pPr/>
              <a:t>18</a:t>
            </a:fld>
            <a:endParaRPr lang="en-US">
              <a:latin typeface="Arial" charset="0"/>
              <a:ea typeface="ＭＳ Ｐゴシック" pitchFamily="34" charset="-128"/>
            </a:endParaRPr>
          </a:p>
        </p:txBody>
      </p:sp>
    </p:spTree>
    <p:extLst>
      <p:ext uri="{BB962C8B-B14F-4D97-AF65-F5344CB8AC3E}">
        <p14:creationId xmlns:p14="http://schemas.microsoft.com/office/powerpoint/2010/main" val="133463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dirty="0"/>
              <a:t>Answer: Yes</a:t>
            </a:r>
          </a:p>
          <a:p>
            <a:pPr>
              <a:lnSpc>
                <a:spcPct val="90000"/>
              </a:lnSpc>
              <a:spcBef>
                <a:spcPct val="0"/>
              </a:spcBef>
            </a:pPr>
            <a:r>
              <a:rPr lang="en-US" dirty="0"/>
              <a:t>However, dramatically reducing our emissions is still critical in order to prevent run-away climate change and to keep climate risks manageable.</a:t>
            </a:r>
          </a:p>
          <a:p>
            <a:pPr>
              <a:spcBef>
                <a:spcPct val="0"/>
              </a:spcBef>
            </a:pPr>
            <a:endParaRPr lang="nl-NL"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7217AD-B401-4461-B3BC-A462E4FF83E6}" type="slidenum">
              <a:rPr lang="en-US">
                <a:latin typeface="Arial" charset="0"/>
                <a:ea typeface="ＭＳ Ｐゴシック" pitchFamily="34" charset="-128"/>
              </a:rPr>
              <a:pPr/>
              <a:t>19</a:t>
            </a:fld>
            <a:endParaRPr lang="en-US">
              <a:latin typeface="Arial" charset="0"/>
              <a:ea typeface="ＭＳ Ｐゴシック" pitchFamily="34" charset="-128"/>
            </a:endParaRPr>
          </a:p>
        </p:txBody>
      </p:sp>
    </p:spTree>
    <p:extLst>
      <p:ext uri="{BB962C8B-B14F-4D97-AF65-F5344CB8AC3E}">
        <p14:creationId xmlns:p14="http://schemas.microsoft.com/office/powerpoint/2010/main" val="1985986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21</a:t>
            </a:fld>
            <a:endParaRPr lang="da-DK" altLang="en-US"/>
          </a:p>
        </p:txBody>
      </p:sp>
    </p:spTree>
    <p:extLst>
      <p:ext uri="{BB962C8B-B14F-4D97-AF65-F5344CB8AC3E}">
        <p14:creationId xmlns:p14="http://schemas.microsoft.com/office/powerpoint/2010/main" val="105060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spcBef>
                <a:spcPts val="0"/>
              </a:spcBef>
              <a:spcAft>
                <a:spcPts val="400"/>
              </a:spcAft>
              <a:defRPr/>
            </a:pPr>
            <a:r>
              <a:rPr lang="en-US" sz="1200" kern="1200" dirty="0">
                <a:solidFill>
                  <a:schemeClr val="tx1"/>
                </a:solidFill>
                <a:latin typeface="Arial" pitchFamily="34" charset="0"/>
                <a:ea typeface="MS PGothic" panose="020B0600070205080204" pitchFamily="34" charset="-128"/>
                <a:cs typeface="Arial" pitchFamily="34" charset="0"/>
              </a:rPr>
              <a:t>Scientific attribution of climate change to specific events is yet </a:t>
            </a:r>
            <a:r>
              <a:rPr lang="en-US" sz="1200" i="1" kern="1200" dirty="0">
                <a:solidFill>
                  <a:schemeClr val="tx1"/>
                </a:solidFill>
                <a:latin typeface="Arial" pitchFamily="34" charset="0"/>
                <a:ea typeface="MS PGothic" panose="020B0600070205080204" pitchFamily="34" charset="-128"/>
                <a:cs typeface="Arial" pitchFamily="34" charset="0"/>
              </a:rPr>
              <a:t>most certain</a:t>
            </a:r>
            <a:r>
              <a:rPr lang="en-US" sz="1200" kern="1200" dirty="0">
                <a:solidFill>
                  <a:schemeClr val="tx1"/>
                </a:solidFill>
                <a:latin typeface="Arial" pitchFamily="34" charset="0"/>
                <a:ea typeface="MS PGothic" panose="020B0600070205080204" pitchFamily="34" charset="-128"/>
                <a:cs typeface="Arial" pitchFamily="34" charset="0"/>
              </a:rPr>
              <a:t> for: </a:t>
            </a:r>
          </a:p>
          <a:p>
            <a:pPr marL="457200" indent="-457200" eaLnBrk="1" hangingPunct="1">
              <a:lnSpc>
                <a:spcPct val="110000"/>
              </a:lnSpc>
              <a:spcBef>
                <a:spcPts val="0"/>
              </a:spcBef>
              <a:spcAft>
                <a:spcPts val="400"/>
              </a:spcAft>
              <a:buSzPct val="100000"/>
              <a:buFont typeface="Arial" panose="020B0604020202020204" pitchFamily="34" charset="0"/>
              <a:buChar char="•"/>
              <a:defRPr/>
            </a:pPr>
            <a:r>
              <a:rPr lang="en-US" sz="1200" kern="1200" dirty="0">
                <a:solidFill>
                  <a:schemeClr val="tx1"/>
                </a:solidFill>
                <a:latin typeface="Arial" pitchFamily="34" charset="0"/>
                <a:ea typeface="MS PGothic" panose="020B0600070205080204" pitchFamily="34" charset="-128"/>
                <a:cs typeface="Arial" pitchFamily="34" charset="0"/>
              </a:rPr>
              <a:t>Extreme heat and cold</a:t>
            </a:r>
          </a:p>
          <a:p>
            <a:pPr marL="457200" indent="-457200" eaLnBrk="1" hangingPunct="1">
              <a:lnSpc>
                <a:spcPct val="110000"/>
              </a:lnSpc>
              <a:spcBef>
                <a:spcPts val="0"/>
              </a:spcBef>
              <a:spcAft>
                <a:spcPts val="400"/>
              </a:spcAft>
              <a:buSzPct val="100000"/>
              <a:buFont typeface="Arial" panose="020B0604020202020204" pitchFamily="34" charset="0"/>
              <a:buChar char="•"/>
              <a:defRPr/>
            </a:pPr>
            <a:r>
              <a:rPr lang="en-US" sz="1200" kern="1200" dirty="0">
                <a:solidFill>
                  <a:schemeClr val="tx1"/>
                </a:solidFill>
                <a:latin typeface="Arial" pitchFamily="34" charset="0"/>
                <a:ea typeface="MS PGothic" panose="020B0600070205080204" pitchFamily="34" charset="-128"/>
                <a:cs typeface="Arial" pitchFamily="34" charset="0"/>
              </a:rPr>
              <a:t>followed by drought and extreme rainfall</a:t>
            </a:r>
            <a:endParaRPr lang="en-GB" sz="1200" kern="1200" dirty="0">
              <a:solidFill>
                <a:schemeClr val="tx1"/>
              </a:solidFill>
              <a:latin typeface="Arial" pitchFamily="34" charset="0"/>
              <a:ea typeface="MS PGothic" panose="020B0600070205080204" pitchFamily="34" charset="-128"/>
              <a:cs typeface="Arial" pitchFamily="34" charset="0"/>
            </a:endParaRPr>
          </a:p>
          <a:p>
            <a:pPr eaLnBrk="1" hangingPunct="1">
              <a:lnSpc>
                <a:spcPct val="110000"/>
              </a:lnSpc>
              <a:spcBef>
                <a:spcPts val="0"/>
              </a:spcBef>
              <a:spcAft>
                <a:spcPts val="400"/>
              </a:spcAft>
              <a:buSzPct val="100000"/>
              <a:defRPr/>
            </a:pPr>
            <a:r>
              <a:rPr lang="en-US" sz="1200" kern="1200" dirty="0">
                <a:solidFill>
                  <a:schemeClr val="tx1"/>
                </a:solidFill>
                <a:latin typeface="Arial" pitchFamily="34" charset="0"/>
                <a:ea typeface="MS PGothic" panose="020B0600070205080204" pitchFamily="34" charset="-128"/>
                <a:cs typeface="Arial" pitchFamily="34" charset="0"/>
              </a:rPr>
              <a:t>.. and still </a:t>
            </a:r>
            <a:r>
              <a:rPr lang="en-US" sz="1200" i="1" kern="1200" dirty="0">
                <a:solidFill>
                  <a:schemeClr val="tx1"/>
                </a:solidFill>
                <a:latin typeface="Arial" pitchFamily="34" charset="0"/>
                <a:ea typeface="MS PGothic" panose="020B0600070205080204" pitchFamily="34" charset="-128"/>
                <a:cs typeface="Arial" pitchFamily="34" charset="0"/>
              </a:rPr>
              <a:t>most difficult </a:t>
            </a:r>
            <a:r>
              <a:rPr lang="en-US" sz="1200" kern="1200" dirty="0">
                <a:solidFill>
                  <a:schemeClr val="tx1"/>
                </a:solidFill>
                <a:latin typeface="Arial" pitchFamily="34" charset="0"/>
                <a:ea typeface="MS PGothic" panose="020B0600070205080204" pitchFamily="34" charset="-128"/>
                <a:cs typeface="Arial" pitchFamily="34" charset="0"/>
              </a:rPr>
              <a:t>for:</a:t>
            </a:r>
            <a:endParaRPr lang="en-GB" sz="1200" kern="1200" dirty="0">
              <a:solidFill>
                <a:schemeClr val="tx1"/>
              </a:solidFill>
              <a:latin typeface="Arial" pitchFamily="34" charset="0"/>
              <a:ea typeface="MS PGothic" panose="020B0600070205080204" pitchFamily="34" charset="-128"/>
              <a:cs typeface="Arial" pitchFamily="34" charset="0"/>
            </a:endParaRPr>
          </a:p>
          <a:p>
            <a:pPr marL="457200" indent="-457200" eaLnBrk="1" hangingPunct="1">
              <a:lnSpc>
                <a:spcPct val="110000"/>
              </a:lnSpc>
              <a:spcBef>
                <a:spcPts val="0"/>
              </a:spcBef>
              <a:spcAft>
                <a:spcPts val="400"/>
              </a:spcAft>
              <a:buSzPct val="100000"/>
              <a:buFont typeface="Arial" panose="020B0604020202020204" pitchFamily="34" charset="0"/>
              <a:buChar char="•"/>
              <a:defRPr/>
            </a:pPr>
            <a:r>
              <a:rPr lang="en-US" sz="1200" kern="1200" dirty="0">
                <a:solidFill>
                  <a:schemeClr val="tx1"/>
                </a:solidFill>
                <a:latin typeface="Arial" pitchFamily="34" charset="0"/>
                <a:ea typeface="MS PGothic" panose="020B0600070205080204" pitchFamily="34" charset="-128"/>
                <a:cs typeface="Arial" pitchFamily="34" charset="0"/>
              </a:rPr>
              <a:t>Tornadoes</a:t>
            </a:r>
          </a:p>
          <a:p>
            <a:pPr marL="457200" indent="-457200" eaLnBrk="1" hangingPunct="1">
              <a:lnSpc>
                <a:spcPct val="110000"/>
              </a:lnSpc>
              <a:spcBef>
                <a:spcPts val="0"/>
              </a:spcBef>
              <a:spcAft>
                <a:spcPts val="400"/>
              </a:spcAft>
              <a:buSzPct val="100000"/>
              <a:buFont typeface="Arial" panose="020B0604020202020204" pitchFamily="34" charset="0"/>
              <a:buChar char="•"/>
              <a:defRPr/>
            </a:pPr>
            <a:r>
              <a:rPr lang="en-US" sz="1200" kern="1200" dirty="0">
                <a:solidFill>
                  <a:schemeClr val="tx1"/>
                </a:solidFill>
                <a:latin typeface="Arial" pitchFamily="34" charset="0"/>
                <a:ea typeface="MS PGothic" panose="020B0600070205080204" pitchFamily="34" charset="-128"/>
                <a:cs typeface="Arial" pitchFamily="34" charset="0"/>
              </a:rPr>
              <a:t>followed by wildfires and cyclones</a:t>
            </a:r>
          </a:p>
          <a:p>
            <a:endParaRPr lang="en-US" dirty="0"/>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23</a:t>
            </a:fld>
            <a:endParaRPr lang="da-DK" altLang="en-US"/>
          </a:p>
        </p:txBody>
      </p:sp>
    </p:spTree>
    <p:extLst>
      <p:ext uri="{BB962C8B-B14F-4D97-AF65-F5344CB8AC3E}">
        <p14:creationId xmlns:p14="http://schemas.microsoft.com/office/powerpoint/2010/main" val="115291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www.ipcc.ch</a:t>
            </a:r>
            <a:r>
              <a:rPr lang="en-US" dirty="0"/>
              <a:t>/sr15/</a:t>
            </a:r>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24</a:t>
            </a:fld>
            <a:endParaRPr lang="da-DK" altLang="en-US"/>
          </a:p>
        </p:txBody>
      </p:sp>
    </p:spTree>
    <p:extLst>
      <p:ext uri="{BB962C8B-B14F-4D97-AF65-F5344CB8AC3E}">
        <p14:creationId xmlns:p14="http://schemas.microsoft.com/office/powerpoint/2010/main" val="328769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www.ipcc.ch</a:t>
            </a:r>
            <a:r>
              <a:rPr lang="en-US"/>
              <a:t>/sr15/</a:t>
            </a:r>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25</a:t>
            </a:fld>
            <a:endParaRPr lang="da-DK" altLang="en-US"/>
          </a:p>
        </p:txBody>
      </p:sp>
    </p:spTree>
    <p:extLst>
      <p:ext uri="{BB962C8B-B14F-4D97-AF65-F5344CB8AC3E}">
        <p14:creationId xmlns:p14="http://schemas.microsoft.com/office/powerpoint/2010/main" val="877101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IPCC</a:t>
            </a:r>
            <a:r>
              <a:rPr lang="en-US" baseline="0" dirty="0"/>
              <a:t> </a:t>
            </a:r>
            <a:r>
              <a:rPr lang="en-US" dirty="0"/>
              <a:t>AR5:</a:t>
            </a:r>
            <a:r>
              <a:rPr lang="en-US" baseline="0" dirty="0"/>
              <a:t> </a:t>
            </a:r>
            <a:r>
              <a:rPr lang="en-US" dirty="0"/>
              <a:t>https://</a:t>
            </a:r>
            <a:r>
              <a:rPr lang="en-US" dirty="0" err="1"/>
              <a:t>www.ipcc.ch</a:t>
            </a:r>
            <a:r>
              <a:rPr lang="en-US" dirty="0"/>
              <a:t>/site/assets/uploads/2018/02/SYR_AR5_FINAL_full.pdf</a:t>
            </a:r>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26</a:t>
            </a:fld>
            <a:endParaRPr lang="da-DK" altLang="en-US"/>
          </a:p>
        </p:txBody>
      </p:sp>
    </p:spTree>
    <p:extLst>
      <p:ext uri="{BB962C8B-B14F-4D97-AF65-F5344CB8AC3E}">
        <p14:creationId xmlns:p14="http://schemas.microsoft.com/office/powerpoint/2010/main" val="1815441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27</a:t>
            </a:fld>
            <a:endParaRPr lang="da-DK" altLang="en-US"/>
          </a:p>
        </p:txBody>
      </p:sp>
    </p:spTree>
    <p:extLst>
      <p:ext uri="{BB962C8B-B14F-4D97-AF65-F5344CB8AC3E}">
        <p14:creationId xmlns:p14="http://schemas.microsoft.com/office/powerpoint/2010/main" val="68070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1BBA5431-0A9C-4C60-98FC-D33C8DCD7774}"/>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F091B054-293D-44E2-AD35-93FFB0540206}"/>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altLang="en-US" dirty="0"/>
          </a:p>
        </p:txBody>
      </p:sp>
      <p:sp>
        <p:nvSpPr>
          <p:cNvPr id="6147" name="Slide Number Placeholder 3">
            <a:extLst>
              <a:ext uri="{FF2B5EF4-FFF2-40B4-BE49-F238E27FC236}">
                <a16:creationId xmlns:a16="http://schemas.microsoft.com/office/drawing/2014/main" id="{FD179C1F-A1D2-4ABB-B8DA-B7A97734E05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33956F4-AB03-4AB6-857B-FD1C99037C23}" type="slidenum">
              <a:rPr lang="da-DK" altLang="en-US" smtClean="0"/>
              <a:pPr>
                <a:spcBef>
                  <a:spcPct val="0"/>
                </a:spcBef>
              </a:pPr>
              <a:t>2</a:t>
            </a:fld>
            <a:endParaRPr lang="da-DK"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28</a:t>
            </a:fld>
            <a:endParaRPr lang="da-DK" altLang="en-US"/>
          </a:p>
        </p:txBody>
      </p:sp>
    </p:spTree>
    <p:extLst>
      <p:ext uri="{BB962C8B-B14F-4D97-AF65-F5344CB8AC3E}">
        <p14:creationId xmlns:p14="http://schemas.microsoft.com/office/powerpoint/2010/main" val="3804051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29</a:t>
            </a:fld>
            <a:endParaRPr lang="da-DK" altLang="en-US"/>
          </a:p>
        </p:txBody>
      </p:sp>
    </p:spTree>
    <p:extLst>
      <p:ext uri="{BB962C8B-B14F-4D97-AF65-F5344CB8AC3E}">
        <p14:creationId xmlns:p14="http://schemas.microsoft.com/office/powerpoint/2010/main" val="120825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CC2CA3E6-2A66-43AB-9332-7ABB681124BC}"/>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59AD6C2D-2926-43DB-BE13-4A5DB31EB0A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Walk through an overview of the expected changes, using the points below. Explain that the rest of the presentation will cover </a:t>
            </a:r>
            <a:r>
              <a:rPr lang="en-US" altLang="en-US" i="1" dirty="0"/>
              <a:t>impacts on human society </a:t>
            </a:r>
            <a:r>
              <a:rPr lang="en-US" altLang="en-US" dirty="0"/>
              <a:t>in more detail.</a:t>
            </a:r>
          </a:p>
          <a:p>
            <a:pPr>
              <a:spcBef>
                <a:spcPct val="0"/>
              </a:spcBef>
            </a:pPr>
            <a:endParaRPr lang="en-US" altLang="en-US" b="1" i="1" dirty="0"/>
          </a:p>
          <a:p>
            <a:pPr>
              <a:spcBef>
                <a:spcPct val="0"/>
              </a:spcBef>
            </a:pPr>
            <a:r>
              <a:rPr lang="en-US" altLang="en-US" b="1" dirty="0"/>
              <a:t>It is a fact that Greenhouse Gas concentrations is increasing, but the effects following from that have different levels of </a:t>
            </a:r>
            <a:r>
              <a:rPr lang="en-US" altLang="nl-NL" b="1" dirty="0"/>
              <a:t>“</a:t>
            </a:r>
            <a:r>
              <a:rPr lang="en-US" altLang="en-US" b="1" dirty="0"/>
              <a:t>certainty</a:t>
            </a:r>
            <a:r>
              <a:rPr lang="en-US" altLang="nl-NL" b="1" dirty="0"/>
              <a:t>”</a:t>
            </a:r>
            <a:r>
              <a:rPr lang="en-US" altLang="en-US" b="1" dirty="0"/>
              <a:t>:</a:t>
            </a:r>
          </a:p>
          <a:p>
            <a:pPr>
              <a:spcBef>
                <a:spcPct val="0"/>
              </a:spcBef>
            </a:pPr>
            <a:endParaRPr lang="en-US" altLang="en-US" dirty="0"/>
          </a:p>
          <a:p>
            <a:pPr>
              <a:spcBef>
                <a:spcPct val="0"/>
              </a:spcBef>
            </a:pPr>
            <a:r>
              <a:rPr lang="en-US" altLang="en-US" b="1" dirty="0"/>
              <a:t>1) Rising temperatures – with heat waves: </a:t>
            </a:r>
          </a:p>
          <a:p>
            <a:pPr>
              <a:spcBef>
                <a:spcPct val="0"/>
              </a:spcBef>
            </a:pPr>
            <a:r>
              <a:rPr lang="en-US" altLang="en-US" dirty="0"/>
              <a:t>We know that at the </a:t>
            </a:r>
            <a:r>
              <a:rPr lang="en-US" altLang="nl-NL" dirty="0"/>
              <a:t>“</a:t>
            </a:r>
            <a:r>
              <a:rPr lang="en-US" altLang="en-US" dirty="0"/>
              <a:t>global scale</a:t>
            </a:r>
            <a:r>
              <a:rPr lang="en-US" altLang="nl-NL" dirty="0"/>
              <a:t>”</a:t>
            </a:r>
            <a:r>
              <a:rPr lang="en-US" altLang="en-US" dirty="0"/>
              <a:t> (i.e. for most land areas with sufficient data)</a:t>
            </a:r>
          </a:p>
          <a:p>
            <a:pPr>
              <a:spcBef>
                <a:spcPct val="0"/>
              </a:spcBef>
              <a:buFontTx/>
              <a:buChar char="-"/>
            </a:pPr>
            <a:r>
              <a:rPr lang="en-US" altLang="en-US" dirty="0"/>
              <a:t>It is very likely that there has been an overall DECREASE in the number of cold days and nights.</a:t>
            </a:r>
          </a:p>
          <a:p>
            <a:pPr>
              <a:spcBef>
                <a:spcPct val="0"/>
              </a:spcBef>
              <a:buFontTx/>
              <a:buChar char="-"/>
            </a:pPr>
            <a:r>
              <a:rPr lang="en-US" altLang="en-US" dirty="0"/>
              <a:t>It is very likely that there</a:t>
            </a:r>
            <a:r>
              <a:rPr lang="en-US" altLang="nl-NL" dirty="0"/>
              <a:t>’</a:t>
            </a:r>
            <a:r>
              <a:rPr lang="en-US" altLang="en-US" dirty="0"/>
              <a:t>s been an overall INCREASE in the number of warm days and nights.</a:t>
            </a:r>
          </a:p>
          <a:p>
            <a:pPr>
              <a:spcBef>
                <a:spcPct val="0"/>
              </a:spcBef>
              <a:buFontTx/>
              <a:buChar char="-"/>
            </a:pPr>
            <a:r>
              <a:rPr lang="en-US" altLang="en-US" dirty="0"/>
              <a:t>In the future, for most land areas, this trend is expected to continue.</a:t>
            </a:r>
          </a:p>
          <a:p>
            <a:pPr>
              <a:spcBef>
                <a:spcPct val="0"/>
              </a:spcBef>
              <a:buFontTx/>
              <a:buChar char="-"/>
            </a:pPr>
            <a:r>
              <a:rPr lang="en-US" altLang="en-US" dirty="0"/>
              <a:t>Sea surface temperatures are also rising; </a:t>
            </a:r>
            <a:r>
              <a:rPr lang="en-US" altLang="nl-NL" dirty="0"/>
              <a:t>“</a:t>
            </a:r>
            <a:r>
              <a:rPr lang="en-US" altLang="en-US" dirty="0"/>
              <a:t>minimum</a:t>
            </a:r>
            <a:r>
              <a:rPr lang="en-US" altLang="nl-NL" dirty="0"/>
              <a:t>”</a:t>
            </a:r>
            <a:r>
              <a:rPr lang="en-US" altLang="en-US" dirty="0"/>
              <a:t> temperature extremes have risen.</a:t>
            </a:r>
          </a:p>
          <a:p>
            <a:pPr>
              <a:spcBef>
                <a:spcPct val="0"/>
              </a:spcBef>
              <a:buFontTx/>
              <a:buChar char="-"/>
            </a:pPr>
            <a:r>
              <a:rPr lang="en-US" altLang="en-US" dirty="0"/>
              <a:t>Heat waves are expected to become more frequent and more intense.</a:t>
            </a:r>
          </a:p>
          <a:p>
            <a:pPr>
              <a:spcBef>
                <a:spcPct val="0"/>
              </a:spcBef>
            </a:pPr>
            <a:r>
              <a:rPr lang="en-US" altLang="en-US" i="1" dirty="0"/>
              <a:t>Source: </a:t>
            </a:r>
            <a:r>
              <a:rPr lang="en-US" altLang="en-US" dirty="0">
                <a:hlinkClick r:id="rId3"/>
              </a:rPr>
              <a:t>http://www.climatechange2013.org/images/uploads/WGIAR5_WGI-12Doc2b_FinalDraft_Chapter02.pdf</a:t>
            </a:r>
            <a:endParaRPr lang="en-US" altLang="en-US" dirty="0"/>
          </a:p>
          <a:p>
            <a:pPr>
              <a:spcBef>
                <a:spcPct val="0"/>
              </a:spcBef>
              <a:buFontTx/>
              <a:buChar char="-"/>
            </a:pPr>
            <a:endParaRPr lang="en-US" altLang="en-US" dirty="0"/>
          </a:p>
          <a:p>
            <a:pPr>
              <a:spcBef>
                <a:spcPct val="0"/>
              </a:spcBef>
            </a:pPr>
            <a:r>
              <a:rPr lang="en-US" altLang="en-US" b="1" dirty="0"/>
              <a:t>2) Sea level rise</a:t>
            </a:r>
          </a:p>
          <a:p>
            <a:pPr>
              <a:spcBef>
                <a:spcPct val="0"/>
              </a:spcBef>
            </a:pPr>
            <a:r>
              <a:rPr lang="en-US" altLang="en-US" dirty="0"/>
              <a:t>-Ocean thermal expansion and glacier melting have been the dominant contributors to 20th century global mean sea level rise.</a:t>
            </a:r>
          </a:p>
          <a:p>
            <a:pPr>
              <a:spcBef>
                <a:spcPct val="0"/>
              </a:spcBef>
            </a:pPr>
            <a:r>
              <a:rPr lang="en-US" altLang="en-US" dirty="0"/>
              <a:t>-Thermal expansion: ocean temperatures have been increasing, water expands as it warms </a:t>
            </a:r>
            <a:r>
              <a:rPr lang="en-US" altLang="en-US" dirty="0">
                <a:sym typeface="Wingdings" panose="05000000000000000000" pitchFamily="2" charset="2"/>
              </a:rPr>
              <a:t> sea level rise</a:t>
            </a:r>
          </a:p>
          <a:p>
            <a:pPr>
              <a:spcBef>
                <a:spcPct val="0"/>
              </a:spcBef>
            </a:pPr>
            <a:r>
              <a:rPr lang="en-US" altLang="en-US" dirty="0">
                <a:sym typeface="Wingdings" panose="05000000000000000000" pitchFamily="2" charset="2"/>
              </a:rPr>
              <a:t>-Glacier melting: land based ice that melts and flows into the ocean, increasing mass of water in the ocean  sea level rise.</a:t>
            </a:r>
          </a:p>
          <a:p>
            <a:pPr>
              <a:spcBef>
                <a:spcPct val="0"/>
              </a:spcBef>
            </a:pPr>
            <a:r>
              <a:rPr lang="en-US" altLang="en-US" dirty="0">
                <a:sym typeface="Wingdings" panose="05000000000000000000" pitchFamily="2" charset="2"/>
              </a:rPr>
              <a:t>-Higher sea levels put coastal cities at risk from flooding, more intense storm surges, and coastal erosion.</a:t>
            </a:r>
          </a:p>
          <a:p>
            <a:pPr>
              <a:spcBef>
                <a:spcPct val="0"/>
              </a:spcBef>
            </a:pPr>
            <a:r>
              <a:rPr lang="en-US" altLang="en-US" dirty="0">
                <a:sym typeface="Wingdings" panose="05000000000000000000" pitchFamily="2" charset="2"/>
              </a:rPr>
              <a:t>-Higher sea levels also increase risks for salt-water contamination of farmland and freshwater sources.</a:t>
            </a:r>
          </a:p>
          <a:p>
            <a:pPr>
              <a:spcBef>
                <a:spcPct val="0"/>
              </a:spcBef>
            </a:pPr>
            <a:r>
              <a:rPr lang="en-US" altLang="en-US" i="1" dirty="0">
                <a:sym typeface="Wingdings" panose="05000000000000000000" pitchFamily="2" charset="2"/>
              </a:rPr>
              <a:t>Source: </a:t>
            </a:r>
            <a:r>
              <a:rPr lang="en-US" altLang="en-US" dirty="0"/>
              <a:t>http://www.climatechange2013.org/images/uploads/WGIAR5_WGI-12Doc2b_FinalDraft_Chapter13.pdf; http://</a:t>
            </a:r>
            <a:r>
              <a:rPr lang="en-US" altLang="en-US" dirty="0" err="1"/>
              <a:t>www.ipcc.ch</a:t>
            </a:r>
            <a:r>
              <a:rPr lang="en-US" altLang="en-US" dirty="0"/>
              <a:t>/</a:t>
            </a:r>
            <a:r>
              <a:rPr lang="en-US" altLang="en-US" dirty="0" err="1"/>
              <a:t>publications_and_data</a:t>
            </a:r>
            <a:r>
              <a:rPr lang="en-US" altLang="en-US" dirty="0"/>
              <a:t>/ar4/wg1/</a:t>
            </a:r>
            <a:r>
              <a:rPr lang="en-US" altLang="en-US" dirty="0" err="1"/>
              <a:t>en</a:t>
            </a:r>
            <a:r>
              <a:rPr lang="en-US" altLang="en-US" dirty="0"/>
              <a:t>/faq-5-1.html</a:t>
            </a:r>
          </a:p>
          <a:p>
            <a:pPr>
              <a:spcBef>
                <a:spcPct val="0"/>
              </a:spcBef>
              <a:buFontTx/>
              <a:buChar char="-"/>
            </a:pPr>
            <a:endParaRPr lang="en-US" altLang="en-US" dirty="0"/>
          </a:p>
          <a:p>
            <a:pPr>
              <a:spcBef>
                <a:spcPct val="0"/>
              </a:spcBef>
            </a:pPr>
            <a:endParaRPr lang="en-US" altLang="en-US" dirty="0"/>
          </a:p>
          <a:p>
            <a:pPr>
              <a:spcBef>
                <a:spcPct val="0"/>
              </a:spcBef>
            </a:pPr>
            <a:r>
              <a:rPr lang="en-US" altLang="en-US" b="1" dirty="0"/>
              <a:t>3) Melting ice (sea ice and glaciers)</a:t>
            </a:r>
          </a:p>
          <a:p>
            <a:pPr>
              <a:spcBef>
                <a:spcPct val="0"/>
              </a:spcBef>
              <a:buFont typeface="Wingdings" panose="05000000000000000000" pitchFamily="2" charset="2"/>
              <a:buChar char="à"/>
            </a:pPr>
            <a:r>
              <a:rPr lang="en-US" altLang="en-US" b="1" dirty="0">
                <a:sym typeface="Wingdings" panose="05000000000000000000" pitchFamily="2" charset="2"/>
              </a:rPr>
              <a:t>Sea ice = frozen sea water that floats on the ocean</a:t>
            </a:r>
            <a:r>
              <a:rPr lang="en-US" altLang="nl-NL" b="1" dirty="0">
                <a:sym typeface="Wingdings" panose="05000000000000000000" pitchFamily="2" charset="2"/>
              </a:rPr>
              <a:t>’</a:t>
            </a:r>
            <a:r>
              <a:rPr lang="en-US" altLang="en-US" b="1" dirty="0">
                <a:sym typeface="Wingdings" panose="05000000000000000000" pitchFamily="2" charset="2"/>
              </a:rPr>
              <a:t>s surface</a:t>
            </a:r>
          </a:p>
          <a:p>
            <a:pPr>
              <a:spcBef>
                <a:spcPct val="0"/>
              </a:spcBef>
              <a:buFont typeface="Wingdings" panose="05000000000000000000" pitchFamily="2" charset="2"/>
              <a:buChar char="à"/>
            </a:pPr>
            <a:r>
              <a:rPr lang="en-US" altLang="en-US" b="1" dirty="0">
                <a:sym typeface="Wingdings" panose="05000000000000000000" pitchFamily="2" charset="2"/>
              </a:rPr>
              <a:t>Glaciers = dense, year-round ice on land</a:t>
            </a:r>
            <a:r>
              <a:rPr lang="en-US" altLang="en-US" dirty="0">
                <a:sym typeface="Wingdings" panose="05000000000000000000" pitchFamily="2" charset="2"/>
              </a:rPr>
              <a:t>, examples: Greenland and Antarctic ice sheets, and mountain glaciers in Asia, Europe and the Americas</a:t>
            </a:r>
            <a:endParaRPr lang="en-US" altLang="en-US" dirty="0"/>
          </a:p>
          <a:p>
            <a:pPr>
              <a:spcBef>
                <a:spcPct val="0"/>
              </a:spcBef>
            </a:pPr>
            <a:r>
              <a:rPr lang="en-US" altLang="en-US" dirty="0"/>
              <a:t>- Rising temperatures have caused glaciers and sea ice (especially around the North Pole) to melt faster than many scientific projections</a:t>
            </a:r>
          </a:p>
          <a:p>
            <a:pPr>
              <a:spcBef>
                <a:spcPct val="0"/>
              </a:spcBef>
            </a:pPr>
            <a:r>
              <a:rPr lang="en-US" altLang="en-US" dirty="0"/>
              <a:t>- Melting ice has implications for sea level rise and ocean chemistry.</a:t>
            </a:r>
          </a:p>
          <a:p>
            <a:pPr>
              <a:spcBef>
                <a:spcPct val="0"/>
              </a:spcBef>
            </a:pPr>
            <a:r>
              <a:rPr lang="en-US" altLang="en-US" i="1" dirty="0"/>
              <a:t>Source: </a:t>
            </a:r>
            <a:r>
              <a:rPr lang="en-US" altLang="en-US" dirty="0">
                <a:hlinkClick r:id="rId4"/>
              </a:rPr>
              <a:t>http://www.climatechange2013.org/images/uploads/WGIAR5_WGI-12Doc2b_FinalDraft_Chapter13.pdf</a:t>
            </a:r>
            <a:endParaRPr lang="en-US" altLang="en-US" dirty="0"/>
          </a:p>
          <a:p>
            <a:pPr>
              <a:spcBef>
                <a:spcPct val="0"/>
              </a:spcBef>
            </a:pPr>
            <a:endParaRPr lang="en-US" altLang="en-US" b="1" dirty="0"/>
          </a:p>
          <a:p>
            <a:pPr>
              <a:spcBef>
                <a:spcPct val="0"/>
              </a:spcBef>
            </a:pPr>
            <a:r>
              <a:rPr lang="en-US" altLang="en-US" b="1" dirty="0"/>
              <a:t>4) Ocean acidification – and its effects</a:t>
            </a:r>
          </a:p>
          <a:p>
            <a:pPr>
              <a:spcBef>
                <a:spcPct val="0"/>
              </a:spcBef>
            </a:pPr>
            <a:r>
              <a:rPr lang="en-US" altLang="en-US" dirty="0"/>
              <a:t>-The ocean has absorbed more CO2 as emissions have risen, this increases the pH of the water and has serious implications for marine life, e.g. when the sea turns more acidic (with CO2) the calcium 'skeletons' of many lifeforms cannot be formed (or are weakened). Biodiversity is under pressure due to increasingly inhospitable environmental conditions (e.g., coral bleaching because of acidifying oceans). </a:t>
            </a:r>
          </a:p>
          <a:p>
            <a:pPr>
              <a:spcBef>
                <a:spcPct val="0"/>
              </a:spcBef>
            </a:pPr>
            <a:r>
              <a:rPr lang="en-US" altLang="en-US" i="1" dirty="0"/>
              <a:t>Source: </a:t>
            </a:r>
            <a:r>
              <a:rPr lang="en-US" altLang="en-US" dirty="0"/>
              <a:t>http://www.climatechange2013.org/images/uploads/WGIAR5_WGI-12Doc2b_FinalDraft_Chapter03.pdf</a:t>
            </a:r>
            <a:endParaRPr lang="en-US" altLang="en-US" b="1" i="1" dirty="0"/>
          </a:p>
          <a:p>
            <a:pPr>
              <a:spcBef>
                <a:spcPct val="0"/>
              </a:spcBef>
            </a:pPr>
            <a:endParaRPr lang="en-US" altLang="en-US" b="1" i="1" dirty="0"/>
          </a:p>
          <a:p>
            <a:pPr>
              <a:spcBef>
                <a:spcPct val="0"/>
              </a:spcBef>
            </a:pPr>
            <a:r>
              <a:rPr lang="en-US" altLang="en-US" b="1" dirty="0"/>
              <a:t>5) Changing rainfall patterns</a:t>
            </a:r>
          </a:p>
          <a:p>
            <a:pPr>
              <a:spcBef>
                <a:spcPct val="0"/>
              </a:spcBef>
              <a:buFontTx/>
              <a:buChar char="-"/>
            </a:pPr>
            <a:r>
              <a:rPr lang="en-US" altLang="en-US" dirty="0"/>
              <a:t>Data limitations make it difficult to say with certainty what the rainfall trends will be in all regions of the globe, BUT:</a:t>
            </a:r>
          </a:p>
          <a:p>
            <a:pPr>
              <a:spcBef>
                <a:spcPct val="0"/>
              </a:spcBef>
              <a:buFontTx/>
              <a:buChar char="-"/>
            </a:pPr>
            <a:r>
              <a:rPr lang="en-US" altLang="en-US" dirty="0"/>
              <a:t> on average, places that have currently have heavy precipitation can expect to see the intensity of rainfall events increase, places that are dry can expect less frequent rainfall (but more intense rain when it falls). And even in areas that on average may expect decreasing total rainfall, the rains may fall in shorter, intense bursts.</a:t>
            </a:r>
          </a:p>
          <a:p>
            <a:pPr>
              <a:spcBef>
                <a:spcPct val="0"/>
              </a:spcBef>
              <a:buFontTx/>
              <a:buChar char="-"/>
            </a:pPr>
            <a:r>
              <a:rPr lang="en-US" altLang="en-US" dirty="0"/>
              <a:t>Or in other words: </a:t>
            </a:r>
            <a:r>
              <a:rPr lang="en-US" altLang="nl-NL" dirty="0"/>
              <a:t>“</a:t>
            </a:r>
            <a:r>
              <a:rPr lang="en-US" altLang="en-US" dirty="0"/>
              <a:t>The wet get wetter and the dry get drier</a:t>
            </a:r>
            <a:r>
              <a:rPr lang="en-US" altLang="nl-NL" dirty="0"/>
              <a:t>”</a:t>
            </a:r>
            <a:r>
              <a:rPr lang="en-US" altLang="en-US" dirty="0"/>
              <a:t>; this means drought and flash floods becomes more frequent in many places around the world.</a:t>
            </a:r>
          </a:p>
          <a:p>
            <a:pPr>
              <a:spcBef>
                <a:spcPct val="0"/>
              </a:spcBef>
            </a:pPr>
            <a:r>
              <a:rPr lang="en-US" altLang="en-US" i="1" dirty="0"/>
              <a:t>Sources: </a:t>
            </a:r>
            <a:r>
              <a:rPr lang="en-US" altLang="en-US" dirty="0"/>
              <a:t>http://</a:t>
            </a:r>
            <a:r>
              <a:rPr lang="en-US" altLang="en-US" dirty="0" err="1"/>
              <a:t>www.gfdl.noaa.gov</a:t>
            </a:r>
            <a:r>
              <a:rPr lang="en-US" altLang="en-US" dirty="0"/>
              <a:t>/</a:t>
            </a:r>
            <a:r>
              <a:rPr lang="en-US" altLang="en-US" dirty="0" err="1"/>
              <a:t>cms</a:t>
            </a:r>
            <a:r>
              <a:rPr lang="en-US" altLang="en-US" dirty="0"/>
              <a:t>-filesystem-action/</a:t>
            </a:r>
            <a:r>
              <a:rPr lang="en-US" altLang="en-US" dirty="0" err="1"/>
              <a:t>user_files</a:t>
            </a:r>
            <a:r>
              <a:rPr lang="en-US" altLang="en-US" dirty="0"/>
              <a:t>/</a:t>
            </a:r>
            <a:r>
              <a:rPr lang="en-US" altLang="en-US" dirty="0" err="1"/>
              <a:t>kd</a:t>
            </a:r>
            <a:r>
              <a:rPr lang="en-US" altLang="en-US" dirty="0"/>
              <a:t>/pdf/gfdlhighlight_vol1n5.pdf; http://</a:t>
            </a:r>
            <a:r>
              <a:rPr lang="en-US" altLang="en-US" dirty="0" err="1"/>
              <a:t>www.ipcc.ch</a:t>
            </a:r>
            <a:r>
              <a:rPr lang="en-US" altLang="en-US" dirty="0"/>
              <a:t>/</a:t>
            </a:r>
            <a:r>
              <a:rPr lang="en-US" altLang="en-US" dirty="0" err="1"/>
              <a:t>news_and_events</a:t>
            </a:r>
            <a:r>
              <a:rPr lang="en-US" altLang="en-US" dirty="0"/>
              <a:t>/docs/ar5/ar5_wg1_headlines.pdf</a:t>
            </a:r>
          </a:p>
          <a:p>
            <a:pPr>
              <a:spcBef>
                <a:spcPct val="0"/>
              </a:spcBef>
            </a:pPr>
            <a:endParaRPr lang="en-US" altLang="en-US" dirty="0"/>
          </a:p>
          <a:p>
            <a:pPr>
              <a:spcBef>
                <a:spcPct val="0"/>
              </a:spcBef>
            </a:pPr>
            <a:r>
              <a:rPr lang="en-US" altLang="en-US" b="1" dirty="0"/>
              <a:t>6) Changes in extreme events</a:t>
            </a:r>
          </a:p>
          <a:p>
            <a:pPr>
              <a:spcBef>
                <a:spcPct val="0"/>
              </a:spcBef>
            </a:pPr>
            <a:r>
              <a:rPr lang="en-US" altLang="en-US" dirty="0"/>
              <a:t>-Heat waves and droughts have become more frequent, and in some places, more intense.</a:t>
            </a:r>
          </a:p>
          <a:p>
            <a:pPr>
              <a:spcBef>
                <a:spcPct val="0"/>
              </a:spcBef>
            </a:pPr>
            <a:r>
              <a:rPr lang="en-US" altLang="en-US" dirty="0"/>
              <a:t>-It is difficult to measure the frequency and intensity of floods, but generally there has been an increasing trend. </a:t>
            </a:r>
          </a:p>
          <a:p>
            <a:pPr>
              <a:spcBef>
                <a:spcPct val="0"/>
              </a:spcBef>
            </a:pPr>
            <a:r>
              <a:rPr lang="en-US" altLang="en-US" dirty="0"/>
              <a:t>-Climate change is expected in increase the frequency of high-intensity tropical storms. </a:t>
            </a:r>
          </a:p>
          <a:p>
            <a:pPr>
              <a:spcBef>
                <a:spcPct val="0"/>
              </a:spcBef>
            </a:pPr>
            <a:r>
              <a:rPr lang="en-US" altLang="en-US" dirty="0"/>
              <a:t>-Very difficult to identify trends with tornados, dust storms, hail, and other severe local events because data reliability is low and current climate models don</a:t>
            </a:r>
            <a:r>
              <a:rPr lang="ja-JP" altLang="en-US" dirty="0"/>
              <a:t>’</a:t>
            </a:r>
            <a:r>
              <a:rPr lang="en-US" altLang="ja-JP" dirty="0"/>
              <a:t>t simulate these phenomenon. BUT, risks are expected to increase with demographic and land use changes increase people</a:t>
            </a:r>
            <a:r>
              <a:rPr lang="ja-JP" altLang="en-US" dirty="0"/>
              <a:t>’</a:t>
            </a:r>
            <a:r>
              <a:rPr lang="en-US" altLang="ja-JP" dirty="0"/>
              <a:t>s exposure to these events. </a:t>
            </a:r>
          </a:p>
          <a:p>
            <a:pPr>
              <a:spcBef>
                <a:spcPct val="0"/>
              </a:spcBef>
            </a:pPr>
            <a:r>
              <a:rPr lang="en-US" altLang="en-US" i="1" dirty="0"/>
              <a:t>Sources: </a:t>
            </a:r>
            <a:r>
              <a:rPr lang="en-US" altLang="en-US" dirty="0"/>
              <a:t>(</a:t>
            </a:r>
            <a:r>
              <a:rPr lang="en-US" altLang="en-US" dirty="0">
                <a:hlinkClick r:id="rId5"/>
              </a:rPr>
              <a:t>http://ipcc-wg2.gov/SREX/images/uploads/SREX-SPMbrochure_FINAL.pdf</a:t>
            </a:r>
            <a:r>
              <a:rPr lang="en-US" altLang="en-US" dirty="0"/>
              <a:t>) (</a:t>
            </a:r>
            <a:r>
              <a:rPr lang="en-US" altLang="en-US" dirty="0">
                <a:hlinkClick r:id="rId6"/>
              </a:rPr>
              <a:t>http://www.nature.com/nclimate/journal/v2/n3/full/nclimate1357.html</a:t>
            </a:r>
            <a:r>
              <a:rPr lang="en-US" altLang="en-US" dirty="0"/>
              <a:t>) (</a:t>
            </a:r>
            <a:r>
              <a:rPr lang="en-US" altLang="en-US" dirty="0">
                <a:hlinkClick r:id="rId7"/>
              </a:rPr>
              <a:t>http://www.ipcc.ch/publications_and_data/ar4/wg1/en/ch3s3-8-4-2.html</a:t>
            </a:r>
            <a:r>
              <a:rPr lang="en-US" altLang="en-US" dirty="0"/>
              <a:t>) (</a:t>
            </a:r>
            <a:r>
              <a:rPr lang="en-US" altLang="en-US" dirty="0">
                <a:hlinkClick r:id="rId8"/>
              </a:rPr>
              <a:t>http://www.ipcc.ch/pdf/special-reports/srex/SREX_Full_Report.pdf</a:t>
            </a:r>
            <a:r>
              <a:rPr lang="en-US" altLang="en-US" dirty="0"/>
              <a:t>)</a:t>
            </a:r>
          </a:p>
          <a:p>
            <a:pPr>
              <a:spcBef>
                <a:spcPct val="0"/>
              </a:spcBef>
            </a:pPr>
            <a:endParaRPr lang="en-US" altLang="en-US" b="1" i="1" dirty="0"/>
          </a:p>
          <a:p>
            <a:pPr>
              <a:spcBef>
                <a:spcPct val="0"/>
              </a:spcBef>
            </a:pPr>
            <a:r>
              <a:rPr lang="en-US" altLang="en-US" dirty="0"/>
              <a:t>(explain that this presentation will go through these points in more detail)</a:t>
            </a:r>
          </a:p>
          <a:p>
            <a:pPr>
              <a:spcBef>
                <a:spcPct val="0"/>
              </a:spcBef>
            </a:pPr>
            <a:endParaRPr lang="en-US" altLang="en-US" dirty="0"/>
          </a:p>
          <a:p>
            <a:pPr>
              <a:spcBef>
                <a:spcPct val="0"/>
              </a:spcBef>
            </a:pPr>
            <a:r>
              <a:rPr lang="en-US" altLang="nl-NL" dirty="0"/>
              <a:t>“</a:t>
            </a:r>
            <a:r>
              <a:rPr lang="en-US" altLang="en-US" dirty="0"/>
              <a:t>Melting ice</a:t>
            </a:r>
            <a:r>
              <a:rPr lang="en-US" altLang="nl-NL" dirty="0"/>
              <a:t>”</a:t>
            </a:r>
            <a:r>
              <a:rPr lang="en-US" altLang="en-US" dirty="0"/>
              <a:t> picture: http://</a:t>
            </a:r>
            <a:r>
              <a:rPr lang="en-US" altLang="en-US" dirty="0" err="1"/>
              <a:t>www.flickr.com</a:t>
            </a:r>
            <a:r>
              <a:rPr lang="en-US" altLang="en-US" dirty="0"/>
              <a:t>/photos/</a:t>
            </a:r>
            <a:r>
              <a:rPr lang="en-US" altLang="en-US" dirty="0" err="1"/>
              <a:t>worldresourcesinstitute</a:t>
            </a:r>
            <a:r>
              <a:rPr lang="en-US" altLang="en-US" dirty="0"/>
              <a:t>/3525024219/ ; Photo by Linda Shaffer, World Resources Institute, 2009.</a:t>
            </a:r>
          </a:p>
          <a:p>
            <a:pPr>
              <a:spcBef>
                <a:spcPct val="0"/>
              </a:spcBef>
            </a:pPr>
            <a:r>
              <a:rPr lang="en-US" altLang="nl-NL" dirty="0"/>
              <a:t>“Ocean acidification”</a:t>
            </a:r>
            <a:r>
              <a:rPr lang="en-US" altLang="en-US" dirty="0"/>
              <a:t> picture (bleached coral):  http://</a:t>
            </a:r>
            <a:r>
              <a:rPr lang="en-US" altLang="en-US" dirty="0" err="1"/>
              <a:t>www.flickr.com</a:t>
            </a:r>
            <a:r>
              <a:rPr lang="en-US" altLang="en-US" dirty="0"/>
              <a:t>/photos/</a:t>
            </a:r>
            <a:r>
              <a:rPr lang="en-US" altLang="en-US" dirty="0" err="1"/>
              <a:t>worldresourcesinstitute</a:t>
            </a:r>
            <a:r>
              <a:rPr lang="en-US" altLang="en-US" dirty="0"/>
              <a:t>/5476510553/ ; Photo by Mark Spalding, World Resources Institute, 2011.</a:t>
            </a:r>
          </a:p>
          <a:p>
            <a:pPr>
              <a:spcBef>
                <a:spcPct val="0"/>
              </a:spcBef>
            </a:pPr>
            <a:r>
              <a:rPr lang="en-US" altLang="en-US" dirty="0"/>
              <a:t>"Extreme events" picture: NOAA</a:t>
            </a:r>
          </a:p>
          <a:p>
            <a:pPr>
              <a:spcBef>
                <a:spcPct val="0"/>
              </a:spcBef>
            </a:pPr>
            <a:r>
              <a:rPr lang="en-US" altLang="en-US" dirty="0"/>
              <a:t>Remaining pictures: Climate Centre</a:t>
            </a:r>
          </a:p>
        </p:txBody>
      </p:sp>
      <p:sp>
        <p:nvSpPr>
          <p:cNvPr id="21507" name="Slide Number Placeholder 3">
            <a:extLst>
              <a:ext uri="{FF2B5EF4-FFF2-40B4-BE49-F238E27FC236}">
                <a16:creationId xmlns:a16="http://schemas.microsoft.com/office/drawing/2014/main" id="{C9452FCD-E39F-4626-AA55-A827A32D274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pPr>
            <a:fld id="{32E304FE-2476-4522-BE86-4274F7093644}" type="slidenum">
              <a:rPr lang="en-US" altLang="en-US">
                <a:solidFill>
                  <a:srgbClr val="000000"/>
                </a:solidFill>
                <a:latin typeface="Calibri" panose="020F0502020204030204" pitchFamily="34" charset="0"/>
              </a:rPr>
              <a:pPr algn="r" eaLnBrk="1" hangingPunct="1">
                <a:spcBef>
                  <a:spcPct val="0"/>
                </a:spcBef>
              </a:pPr>
              <a:t>31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340872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Note that for</a:t>
            </a:r>
            <a:r>
              <a:rPr lang="en-US" baseline="0" dirty="0"/>
              <a:t> health, malaria, malnutrition, respiratory diseases and </a:t>
            </a:r>
            <a:r>
              <a:rPr lang="en-US" baseline="0" dirty="0" err="1"/>
              <a:t>diarrhoea</a:t>
            </a:r>
            <a:r>
              <a:rPr lang="en-US" baseline="0" dirty="0"/>
              <a:t> are all linked to climate change.</a:t>
            </a:r>
          </a:p>
          <a:p>
            <a:pPr marL="0" marR="0" indent="0" algn="l" defTabSz="914400" rtl="0" eaLnBrk="0" fontAlgn="base" latinLnBrk="0" hangingPunct="0">
              <a:lnSpc>
                <a:spcPct val="100000"/>
              </a:lnSpc>
              <a:spcBef>
                <a:spcPct val="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0"/>
              </a:spcBef>
              <a:spcAft>
                <a:spcPct val="0"/>
              </a:spcAft>
              <a:buClrTx/>
              <a:buSzTx/>
              <a:buFontTx/>
              <a:buNone/>
              <a:tabLst/>
              <a:defRPr/>
            </a:pPr>
            <a:r>
              <a:rPr lang="en-US" baseline="0" dirty="0"/>
              <a:t> </a:t>
            </a:r>
            <a:r>
              <a:rPr lang="en-US" altLang="fi-FI" sz="1200" i="1" dirty="0">
                <a:latin typeface="Arial" panose="020B0604020202020204" pitchFamily="34" charset="0"/>
                <a:cs typeface="Arial Black" panose="020B0604020202020204" pitchFamily="34" charset="0"/>
              </a:rPr>
              <a:t>Increasing heat and extreme events are impacting health by affecting air quality, changing disease patterns, affecting water quality and availability and food security. </a:t>
            </a:r>
          </a:p>
          <a:p>
            <a:pPr>
              <a:spcBef>
                <a:spcPct val="0"/>
              </a:spcBef>
            </a:pPr>
            <a:endParaRPr lang="en-US" dirty="0"/>
          </a:p>
        </p:txBody>
      </p:sp>
    </p:spTree>
    <p:extLst>
      <p:ext uri="{BB962C8B-B14F-4D97-AF65-F5344CB8AC3E}">
        <p14:creationId xmlns:p14="http://schemas.microsoft.com/office/powerpoint/2010/main" val="53961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4</a:t>
            </a:fld>
            <a:endParaRPr lang="da-DK" altLang="en-US"/>
          </a:p>
        </p:txBody>
      </p:sp>
    </p:spTree>
    <p:extLst>
      <p:ext uri="{BB962C8B-B14F-4D97-AF65-F5344CB8AC3E}">
        <p14:creationId xmlns:p14="http://schemas.microsoft.com/office/powerpoint/2010/main" val="27275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a:t>
            </a:r>
            <a:r>
              <a:rPr lang="en-US" baseline="0" dirty="0"/>
              <a:t> ask the whole team to discuss and agree and pick a different person each time to answer. </a:t>
            </a:r>
            <a:endParaRPr lang="en-US" dirty="0"/>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5</a:t>
            </a:fld>
            <a:endParaRPr lang="da-DK" altLang="en-US"/>
          </a:p>
        </p:txBody>
      </p:sp>
    </p:spTree>
    <p:extLst>
      <p:ext uri="{BB962C8B-B14F-4D97-AF65-F5344CB8AC3E}">
        <p14:creationId xmlns:p14="http://schemas.microsoft.com/office/powerpoint/2010/main" val="12282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defTabSz="457200" eaLnBrk="0" fontAlgn="base" hangingPunct="0">
              <a:spcBef>
                <a:spcPct val="30000"/>
              </a:spcBef>
              <a:spcAft>
                <a:spcPct val="0"/>
              </a:spcAft>
              <a:defRPr sz="1200">
                <a:solidFill>
                  <a:schemeClr val="tx1"/>
                </a:solidFill>
                <a:latin typeface="Calibri" charset="0"/>
                <a:ea typeface="MS PGothic" charset="-128"/>
              </a:defRPr>
            </a:lvl6pPr>
            <a:lvl7pPr marL="2971800" indent="-228600" defTabSz="457200" eaLnBrk="0" fontAlgn="base" hangingPunct="0">
              <a:spcBef>
                <a:spcPct val="30000"/>
              </a:spcBef>
              <a:spcAft>
                <a:spcPct val="0"/>
              </a:spcAft>
              <a:defRPr sz="1200">
                <a:solidFill>
                  <a:schemeClr val="tx1"/>
                </a:solidFill>
                <a:latin typeface="Calibri" charset="0"/>
                <a:ea typeface="MS PGothic" charset="-128"/>
              </a:defRPr>
            </a:lvl7pPr>
            <a:lvl8pPr marL="3429000" indent="-228600" defTabSz="457200" eaLnBrk="0" fontAlgn="base" hangingPunct="0">
              <a:spcBef>
                <a:spcPct val="30000"/>
              </a:spcBef>
              <a:spcAft>
                <a:spcPct val="0"/>
              </a:spcAft>
              <a:defRPr sz="1200">
                <a:solidFill>
                  <a:schemeClr val="tx1"/>
                </a:solidFill>
                <a:latin typeface="Calibri" charset="0"/>
                <a:ea typeface="MS PGothic" charset="-128"/>
              </a:defRPr>
            </a:lvl8pPr>
            <a:lvl9pPr marL="3886200" indent="-228600" defTabSz="4572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E8853167-0E62-6347-AD22-FC61D4FE44E5}" type="slidenum">
              <a:rPr lang="en-US" altLang="x-none">
                <a:latin typeface="Arial" charset="0"/>
              </a:rPr>
              <a:pPr>
                <a:spcBef>
                  <a:spcPct val="0"/>
                </a:spcBef>
              </a:pPr>
              <a:t>6</a:t>
            </a:fld>
            <a:endParaRPr lang="en-US" altLang="x-none">
              <a:latin typeface="Arial" charset="0"/>
            </a:endParaRPr>
          </a:p>
        </p:txBody>
      </p:sp>
      <p:sp>
        <p:nvSpPr>
          <p:cNvPr id="29698"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699" name="Placeholder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228600" indent="-228600" eaLnBrk="1" hangingPunct="1">
              <a:spcBef>
                <a:spcPct val="0"/>
              </a:spcBef>
            </a:pPr>
            <a:endParaRPr lang="en-US" altLang="x-none" dirty="0">
              <a:ea typeface="MS PGothic" charset="-128"/>
            </a:endParaRPr>
          </a:p>
        </p:txBody>
      </p:sp>
    </p:spTree>
    <p:extLst>
      <p:ext uri="{BB962C8B-B14F-4D97-AF65-F5344CB8AC3E}">
        <p14:creationId xmlns:p14="http://schemas.microsoft.com/office/powerpoint/2010/main" val="112490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https://</a:t>
            </a:r>
            <a:r>
              <a:rPr lang="en-US" baseline="0" dirty="0" err="1"/>
              <a:t>spaceplace.nasa.gov</a:t>
            </a:r>
            <a:r>
              <a:rPr lang="en-US" baseline="0" dirty="0"/>
              <a:t>/greenhouse/</a:t>
            </a:r>
            <a:r>
              <a:rPr lang="en-US" baseline="0" dirty="0" err="1"/>
              <a:t>en</a:t>
            </a:r>
            <a:r>
              <a:rPr lang="en-US" baseline="0" dirty="0"/>
              <a:t>/</a:t>
            </a:r>
          </a:p>
          <a:p>
            <a:endParaRPr lang="en-US" baseline="0" dirty="0"/>
          </a:p>
          <a:p>
            <a:r>
              <a:rPr lang="en-US" baseline="0" dirty="0"/>
              <a:t>Explanation: A greenhouse traps the sun’s energy inside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10</a:t>
            </a:fld>
            <a:endParaRPr lang="da-DK" altLang="en-US"/>
          </a:p>
        </p:txBody>
      </p:sp>
    </p:spTree>
    <p:extLst>
      <p:ext uri="{BB962C8B-B14F-4D97-AF65-F5344CB8AC3E}">
        <p14:creationId xmlns:p14="http://schemas.microsoft.com/office/powerpoint/2010/main" val="93549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Source: IPCC AR5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12</a:t>
            </a:fld>
            <a:endParaRPr lang="da-DK" altLang="en-US"/>
          </a:p>
        </p:txBody>
      </p:sp>
    </p:spTree>
    <p:extLst>
      <p:ext uri="{BB962C8B-B14F-4D97-AF65-F5344CB8AC3E}">
        <p14:creationId xmlns:p14="http://schemas.microsoft.com/office/powerpoint/2010/main" val="194913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IPCC</a:t>
            </a:r>
            <a:r>
              <a:rPr lang="en-US" baseline="0" dirty="0"/>
              <a:t> </a:t>
            </a:r>
            <a:r>
              <a:rPr lang="en-US" dirty="0"/>
              <a:t>AR5:</a:t>
            </a:r>
            <a:r>
              <a:rPr lang="en-US" baseline="0" dirty="0"/>
              <a:t> </a:t>
            </a:r>
            <a:r>
              <a:rPr lang="en-US" dirty="0"/>
              <a:t>https://</a:t>
            </a:r>
            <a:r>
              <a:rPr lang="en-US" dirty="0" err="1"/>
              <a:t>www.ipcc.ch</a:t>
            </a:r>
            <a:r>
              <a:rPr lang="en-US" dirty="0"/>
              <a:t>/site/assets/uploads/2018/02/SYR_AR5_FINAL_full.pdf</a:t>
            </a:r>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14</a:t>
            </a:fld>
            <a:endParaRPr lang="da-DK" altLang="en-US"/>
          </a:p>
        </p:txBody>
      </p:sp>
    </p:spTree>
    <p:extLst>
      <p:ext uri="{BB962C8B-B14F-4D97-AF65-F5344CB8AC3E}">
        <p14:creationId xmlns:p14="http://schemas.microsoft.com/office/powerpoint/2010/main" val="138084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IPCC</a:t>
            </a:r>
            <a:r>
              <a:rPr lang="en-US" baseline="0" dirty="0"/>
              <a:t> </a:t>
            </a:r>
            <a:r>
              <a:rPr lang="en-US" dirty="0"/>
              <a:t>AR5:</a:t>
            </a:r>
            <a:r>
              <a:rPr lang="en-US" baseline="0" dirty="0"/>
              <a:t> </a:t>
            </a:r>
            <a:r>
              <a:rPr lang="en-US" dirty="0"/>
              <a:t>https://</a:t>
            </a:r>
            <a:r>
              <a:rPr lang="en-US" dirty="0" err="1"/>
              <a:t>www.ipcc.ch</a:t>
            </a:r>
            <a:r>
              <a:rPr lang="en-US" dirty="0"/>
              <a:t>/site/assets/uploads/2018/02/SYR_AR5_FINAL_full.pdf</a:t>
            </a:r>
          </a:p>
        </p:txBody>
      </p:sp>
      <p:sp>
        <p:nvSpPr>
          <p:cNvPr id="4" name="Slide Number Placeholder 3"/>
          <p:cNvSpPr>
            <a:spLocks noGrp="1"/>
          </p:cNvSpPr>
          <p:nvPr>
            <p:ph type="sldNum" sz="quarter" idx="10"/>
          </p:nvPr>
        </p:nvSpPr>
        <p:spPr/>
        <p:txBody>
          <a:bodyPr/>
          <a:lstStyle/>
          <a:p>
            <a:pPr>
              <a:defRPr/>
            </a:pPr>
            <a:fld id="{70B79391-F861-417E-A4CF-DFEF015919AF}" type="slidenum">
              <a:rPr lang="da-DK" altLang="en-US" smtClean="0"/>
              <a:pPr>
                <a:defRPr/>
              </a:pPr>
              <a:t>15</a:t>
            </a:fld>
            <a:endParaRPr lang="da-DK" altLang="en-US"/>
          </a:p>
        </p:txBody>
      </p:sp>
    </p:spTree>
    <p:extLst>
      <p:ext uri="{BB962C8B-B14F-4D97-AF65-F5344CB8AC3E}">
        <p14:creationId xmlns:p14="http://schemas.microsoft.com/office/powerpoint/2010/main" val="13862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64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236896"/>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7CA79E-26B1-4F7C-AAF7-4BB8B9242100}"/>
              </a:ext>
            </a:extLst>
          </p:cNvPr>
          <p:cNvSpPr txBox="1"/>
          <p:nvPr/>
        </p:nvSpPr>
        <p:spPr>
          <a:xfrm>
            <a:off x="8113713" y="6642100"/>
            <a:ext cx="3646487" cy="200025"/>
          </a:xfrm>
          <a:prstGeom prst="rect">
            <a:avLst/>
          </a:prstGeom>
          <a:noFill/>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700" dirty="0">
                <a:latin typeface="Helvetica" panose="020B0604020202020204" pitchFamily="34" charset="0"/>
                <a:ea typeface="MS Mincho" panose="02020609040205080304" pitchFamily="49" charset="-128"/>
                <a:cs typeface="Times New Roman" panose="02020603050405020304" pitchFamily="18" charset="0"/>
              </a:rPr>
              <a:t>Climate Training Kit. Module 1a: Science and impacts</a:t>
            </a:r>
          </a:p>
        </p:txBody>
      </p:sp>
      <p:pic>
        <p:nvPicPr>
          <p:cNvPr id="1027" name="Picture 14" descr="cc_koffer.ai">
            <a:extLst>
              <a:ext uri="{FF2B5EF4-FFF2-40B4-BE49-F238E27FC236}">
                <a16:creationId xmlns:a16="http://schemas.microsoft.com/office/drawing/2014/main" id="{890C8658-54D5-43F3-8756-CAC0529C8FE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96713" y="6535738"/>
            <a:ext cx="30956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a:extLst>
              <a:ext uri="{FF2B5EF4-FFF2-40B4-BE49-F238E27FC236}">
                <a16:creationId xmlns:a16="http://schemas.microsoft.com/office/drawing/2014/main" id="{8C892316-1560-46CA-87E5-6ED49DCDE80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75" y="6491288"/>
            <a:ext cx="906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6" r:id="rId1"/>
    <p:sldLayoutId id="2147483767" r:id="rId2"/>
  </p:sldLayoutIdLst>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Line 3">
            <a:extLst>
              <a:ext uri="{FF2B5EF4-FFF2-40B4-BE49-F238E27FC236}">
                <a16:creationId xmlns:a16="http://schemas.microsoft.com/office/drawing/2014/main" id="{B2BB4CB1-D30F-491F-B1E3-AEDBA74C41E8}"/>
              </a:ext>
            </a:extLst>
          </p:cNvPr>
          <p:cNvSpPr>
            <a:spLocks noChangeShapeType="1"/>
          </p:cNvSpPr>
          <p:nvPr/>
        </p:nvSpPr>
        <p:spPr bwMode="auto">
          <a:xfrm>
            <a:off x="2800350" y="3378200"/>
            <a:ext cx="8767763" cy="50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4" name="Rectangle 7">
            <a:extLst>
              <a:ext uri="{FF2B5EF4-FFF2-40B4-BE49-F238E27FC236}">
                <a16:creationId xmlns:a16="http://schemas.microsoft.com/office/drawing/2014/main" id="{51871404-D80C-4860-9EA4-6219F2B13356}"/>
              </a:ext>
            </a:extLst>
          </p:cNvPr>
          <p:cNvSpPr>
            <a:spLocks noChangeArrowheads="1"/>
          </p:cNvSpPr>
          <p:nvPr/>
        </p:nvSpPr>
        <p:spPr bwMode="auto">
          <a:xfrm>
            <a:off x="2798286" y="2549690"/>
            <a:ext cx="7867650"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defTabSz="822325">
              <a:defRPr>
                <a:solidFill>
                  <a:schemeClr val="tx1"/>
                </a:solidFill>
                <a:latin typeface="Arial" panose="020B0604020202020204" pitchFamily="34" charset="0"/>
                <a:ea typeface="MS PGothic" panose="020B0600070205080204" pitchFamily="34" charset="-128"/>
              </a:defRPr>
            </a:lvl1pPr>
            <a:lvl2pPr marL="742950" indent="-285750" defTabSz="822325">
              <a:defRPr>
                <a:solidFill>
                  <a:schemeClr val="tx1"/>
                </a:solidFill>
                <a:latin typeface="Arial" panose="020B0604020202020204" pitchFamily="34" charset="0"/>
                <a:ea typeface="MS PGothic" panose="020B0600070205080204" pitchFamily="34" charset="-128"/>
              </a:defRPr>
            </a:lvl2pPr>
            <a:lvl3pPr marL="1143000" indent="-228600" defTabSz="822325">
              <a:defRPr>
                <a:solidFill>
                  <a:schemeClr val="tx1"/>
                </a:solidFill>
                <a:latin typeface="Arial" panose="020B0604020202020204" pitchFamily="34" charset="0"/>
                <a:ea typeface="MS PGothic" panose="020B0600070205080204" pitchFamily="34" charset="-128"/>
              </a:defRPr>
            </a:lvl3pPr>
            <a:lvl4pPr marL="1600200" indent="-228600" defTabSz="822325">
              <a:defRPr>
                <a:solidFill>
                  <a:schemeClr val="tx1"/>
                </a:solidFill>
                <a:latin typeface="Arial" panose="020B0604020202020204" pitchFamily="34" charset="0"/>
                <a:ea typeface="MS PGothic" panose="020B0600070205080204" pitchFamily="34" charset="-128"/>
              </a:defRPr>
            </a:lvl4pPr>
            <a:lvl5pPr marL="2057400" indent="-228600" defTabSz="822325">
              <a:defRPr>
                <a:solidFill>
                  <a:schemeClr val="tx1"/>
                </a:solidFill>
                <a:latin typeface="Arial" panose="020B0604020202020204" pitchFamily="34" charset="0"/>
                <a:ea typeface="MS PGothic" panose="020B0600070205080204" pitchFamily="34" charset="-128"/>
              </a:defRPr>
            </a:lvl5pPr>
            <a:lvl6pPr marL="2514600" indent="-228600" defTabSz="8223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223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223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223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fr-FR" altLang="en-US" sz="3500" b="1" dirty="0">
                <a:solidFill>
                  <a:schemeClr val="tx2"/>
                </a:solidFill>
                <a:latin typeface="Helvetica" panose="020B0604020202020204" pitchFamily="34" charset="0"/>
              </a:rPr>
              <a:t>The </a:t>
            </a:r>
            <a:r>
              <a:rPr lang="fr-FR" altLang="en-US" sz="3500" b="1" dirty="0" err="1">
                <a:solidFill>
                  <a:schemeClr val="tx2"/>
                </a:solidFill>
                <a:latin typeface="Helvetica" panose="020B0604020202020204" pitchFamily="34" charset="0"/>
              </a:rPr>
              <a:t>Climate</a:t>
            </a:r>
            <a:r>
              <a:rPr lang="fr-FR" altLang="en-US" sz="3500" b="1" dirty="0">
                <a:solidFill>
                  <a:schemeClr val="tx2"/>
                </a:solidFill>
                <a:latin typeface="Helvetica" panose="020B0604020202020204" pitchFamily="34" charset="0"/>
              </a:rPr>
              <a:t> Quiz</a:t>
            </a:r>
          </a:p>
        </p:txBody>
      </p:sp>
      <p:pic>
        <p:nvPicPr>
          <p:cNvPr id="6" name="Afbeelding 5">
            <a:extLst>
              <a:ext uri="{FF2B5EF4-FFF2-40B4-BE49-F238E27FC236}">
                <a16:creationId xmlns:a16="http://schemas.microsoft.com/office/drawing/2014/main" id="{4D5FA770-ED49-9A4A-B158-1F9D65F3D6CD}"/>
              </a:ext>
            </a:extLst>
          </p:cNvPr>
          <p:cNvPicPr/>
          <p:nvPr/>
        </p:nvPicPr>
        <p:blipFill>
          <a:blip r:embed="rId3">
            <a:extLst>
              <a:ext uri="{28A0092B-C50C-407E-A947-70E740481C1C}">
                <a14:useLocalDpi xmlns:a14="http://schemas.microsoft.com/office/drawing/2010/main" val="0"/>
              </a:ext>
            </a:extLst>
          </a:blip>
          <a:stretch>
            <a:fillRect/>
          </a:stretch>
        </p:blipFill>
        <p:spPr>
          <a:xfrm>
            <a:off x="2639616" y="3429000"/>
            <a:ext cx="2073578" cy="9665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18789" y="548680"/>
            <a:ext cx="12192000"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2. What is this process called?</a:t>
            </a:r>
            <a:endParaRPr lang="nl-NL" sz="3600" b="1" kern="0" dirty="0">
              <a:solidFill>
                <a:schemeClr val="tx1"/>
              </a:solidFill>
              <a:latin typeface="Arial" charset="0"/>
              <a:ea typeface="ＭＳ Ｐゴシック" pitchFamily="34" charset="-128"/>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618" y="1751608"/>
            <a:ext cx="5389508" cy="4026154"/>
          </a:xfrm>
          <a:prstGeom prst="rect">
            <a:avLst/>
          </a:prstGeom>
        </p:spPr>
      </p:pic>
    </p:spTree>
    <p:extLst>
      <p:ext uri="{BB962C8B-B14F-4D97-AF65-F5344CB8AC3E}">
        <p14:creationId xmlns:p14="http://schemas.microsoft.com/office/powerpoint/2010/main" val="171421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551383" y="548680"/>
            <a:ext cx="11233249"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3. What evidence of climate change have scientists already observed? </a:t>
            </a:r>
            <a:endParaRPr lang="nl-NL" sz="3600" b="1" kern="0" dirty="0">
              <a:solidFill>
                <a:schemeClr val="tx1"/>
              </a:solidFill>
              <a:latin typeface="Arial" charset="0"/>
              <a:ea typeface="ＭＳ Ｐゴシック" pitchFamily="34" charset="-128"/>
              <a:cs typeface="Arial" charset="0"/>
            </a:endParaRPr>
          </a:p>
        </p:txBody>
      </p:sp>
      <p:sp>
        <p:nvSpPr>
          <p:cNvPr id="6" name="Content Placeholder 2"/>
          <p:cNvSpPr txBox="1">
            <a:spLocks/>
          </p:cNvSpPr>
          <p:nvPr/>
        </p:nvSpPr>
        <p:spPr>
          <a:xfrm>
            <a:off x="983431" y="2186707"/>
            <a:ext cx="10458375" cy="3258517"/>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lnSpc>
                <a:spcPts val="4360"/>
              </a:lnSpc>
              <a:buFont typeface="Calibri" pitchFamily="34" charset="0"/>
              <a:buAutoNum type="alphaUcPeriod"/>
            </a:pPr>
            <a:r>
              <a:rPr lang="en-US" sz="2800" dirty="0">
                <a:latin typeface="Arial" charset="0"/>
                <a:ea typeface="ＭＳ Ｐゴシック" pitchFamily="34" charset="-128"/>
                <a:cs typeface="Arial" charset="0"/>
              </a:rPr>
              <a:t>The planet is warmer on average</a:t>
            </a:r>
          </a:p>
          <a:p>
            <a:pPr marL="514350" indent="-514350">
              <a:lnSpc>
                <a:spcPts val="4360"/>
              </a:lnSpc>
              <a:buFont typeface="Calibri" pitchFamily="34" charset="0"/>
              <a:buAutoNum type="alphaUcPeriod"/>
            </a:pPr>
            <a:r>
              <a:rPr lang="en-US" sz="2800" dirty="0">
                <a:latin typeface="Arial" charset="0"/>
                <a:ea typeface="ＭＳ Ｐゴシック" pitchFamily="34" charset="-128"/>
                <a:cs typeface="Arial" charset="0"/>
              </a:rPr>
              <a:t>The sea level is rising</a:t>
            </a:r>
          </a:p>
          <a:p>
            <a:pPr marL="514350" indent="-514350">
              <a:lnSpc>
                <a:spcPts val="4360"/>
              </a:lnSpc>
              <a:buFont typeface="Calibri" pitchFamily="34" charset="0"/>
              <a:buAutoNum type="alphaUcPeriod"/>
            </a:pPr>
            <a:r>
              <a:rPr lang="en-US" sz="2800" dirty="0">
                <a:latin typeface="Arial" charset="0"/>
                <a:ea typeface="ＭＳ Ｐゴシック" pitchFamily="34" charset="-128"/>
                <a:cs typeface="Arial" charset="0"/>
              </a:rPr>
              <a:t>El Niño happened in 2015-2016</a:t>
            </a:r>
          </a:p>
          <a:p>
            <a:pPr marL="514350" indent="-514350">
              <a:lnSpc>
                <a:spcPts val="4360"/>
              </a:lnSpc>
              <a:buFont typeface="Calibri" pitchFamily="34" charset="0"/>
              <a:buAutoNum type="alphaUcPeriod"/>
            </a:pPr>
            <a:r>
              <a:rPr lang="en-US" sz="2800" dirty="0">
                <a:latin typeface="Arial" charset="0"/>
                <a:ea typeface="ＭＳ Ｐゴシック" pitchFamily="34" charset="-128"/>
                <a:cs typeface="Arial" charset="0"/>
              </a:rPr>
              <a:t>Answer A and B</a:t>
            </a:r>
          </a:p>
          <a:p>
            <a:pPr marL="514350" indent="-514350">
              <a:lnSpc>
                <a:spcPts val="4360"/>
              </a:lnSpc>
              <a:buFont typeface="Calibri" pitchFamily="34" charset="0"/>
              <a:buAutoNum type="alphaUcPeriod"/>
            </a:pPr>
            <a:r>
              <a:rPr lang="en-US" sz="2800" dirty="0">
                <a:latin typeface="Arial" charset="0"/>
                <a:ea typeface="ＭＳ Ｐゴシック" pitchFamily="34" charset="-128"/>
                <a:cs typeface="Arial" charset="0"/>
              </a:rPr>
              <a:t>All of the above</a:t>
            </a:r>
          </a:p>
          <a:p>
            <a:pPr marL="457200" indent="-457200">
              <a:lnSpc>
                <a:spcPts val="3860"/>
              </a:lnSpc>
              <a:buFont typeface="Calibri" pitchFamily="34" charset="0"/>
              <a:buAutoNum type="alphaUcPeriod"/>
            </a:pPr>
            <a:endParaRPr lang="en-US" sz="2800" b="1" kern="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46692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595993" y="121196"/>
            <a:ext cx="11233249"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3. What evidence of climate change have scientists already observed? </a:t>
            </a:r>
            <a:endParaRPr lang="nl-NL" sz="3600" b="1" kern="0" dirty="0">
              <a:solidFill>
                <a:schemeClr val="tx1"/>
              </a:solidFill>
              <a:latin typeface="Arial" charset="0"/>
              <a:ea typeface="ＭＳ Ｐゴシック" pitchFamily="34" charset="-128"/>
              <a:cs typeface="Arial" charset="0"/>
            </a:endParaRPr>
          </a:p>
        </p:txBody>
      </p:sp>
      <p:sp>
        <p:nvSpPr>
          <p:cNvPr id="6" name="Content Placeholder 2"/>
          <p:cNvSpPr txBox="1">
            <a:spLocks/>
          </p:cNvSpPr>
          <p:nvPr/>
        </p:nvSpPr>
        <p:spPr>
          <a:xfrm>
            <a:off x="263352" y="1754659"/>
            <a:ext cx="7632848" cy="4554661"/>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buFont typeface="Calibri" pitchFamily="34" charset="0"/>
              <a:buAutoNum type="alphaUcPeriod"/>
            </a:pPr>
            <a:r>
              <a:rPr lang="en-US" sz="2800" dirty="0">
                <a:latin typeface="Arial" charset="0"/>
                <a:ea typeface="ＭＳ Ｐゴシック" pitchFamily="34" charset="-128"/>
                <a:cs typeface="Arial" charset="0"/>
              </a:rPr>
              <a:t>The planet is warmer on average </a:t>
            </a:r>
            <a:r>
              <a:rPr lang="en-US" sz="2800" i="1" dirty="0">
                <a:latin typeface="Arial" charset="0"/>
                <a:ea typeface="ＭＳ Ｐゴシック" pitchFamily="34" charset="-128"/>
                <a:cs typeface="Arial" charset="0"/>
              </a:rPr>
              <a:t>by 0.87ºC (2006-15 compared to 1850-1900)</a:t>
            </a:r>
          </a:p>
          <a:p>
            <a:pPr marL="514350" indent="-514350">
              <a:buFont typeface="Calibri" pitchFamily="34" charset="0"/>
              <a:buAutoNum type="alphaUcPeriod"/>
            </a:pPr>
            <a:r>
              <a:rPr lang="en-US" sz="2800" dirty="0">
                <a:latin typeface="Arial" charset="0"/>
                <a:ea typeface="ＭＳ Ｐゴシック" pitchFamily="34" charset="-128"/>
                <a:cs typeface="Arial" charset="0"/>
              </a:rPr>
              <a:t>The sea level is rising </a:t>
            </a:r>
            <a:r>
              <a:rPr lang="en-US" sz="2800" i="1" dirty="0">
                <a:latin typeface="Arial" charset="0"/>
                <a:ea typeface="ＭＳ Ｐゴシック" pitchFamily="34" charset="-128"/>
                <a:cs typeface="Arial" charset="0"/>
              </a:rPr>
              <a:t>by 1.8 mm/year since 1961, and 3.1 mm/year since 1993.  The rate is increasing!</a:t>
            </a:r>
          </a:p>
          <a:p>
            <a:pPr marL="514350" indent="-514350">
              <a:buFont typeface="Calibri" pitchFamily="34" charset="0"/>
              <a:buAutoNum type="alphaUcPeriod"/>
            </a:pPr>
            <a:r>
              <a:rPr lang="en-US" sz="2800" dirty="0">
                <a:latin typeface="Arial" charset="0"/>
                <a:ea typeface="ＭＳ Ｐゴシック" pitchFamily="34" charset="-128"/>
                <a:cs typeface="Arial" charset="0"/>
              </a:rPr>
              <a:t>El Niño did happen, but this is not a result of climate change </a:t>
            </a:r>
          </a:p>
          <a:p>
            <a:pPr marL="514350" indent="-514350">
              <a:lnSpc>
                <a:spcPts val="4360"/>
              </a:lnSpc>
              <a:buFont typeface="Calibri" pitchFamily="34" charset="0"/>
              <a:buAutoNum type="alphaUcPeriod"/>
            </a:pPr>
            <a:r>
              <a:rPr lang="en-US" sz="2800" b="1" dirty="0">
                <a:solidFill>
                  <a:srgbClr val="FF0000"/>
                </a:solidFill>
                <a:latin typeface="Arial" charset="0"/>
                <a:ea typeface="ＭＳ Ｐゴシック" pitchFamily="34" charset="-128"/>
                <a:cs typeface="Arial" charset="0"/>
              </a:rPr>
              <a:t>Answer A and B</a:t>
            </a:r>
          </a:p>
          <a:p>
            <a:pPr marL="514350" indent="-514350">
              <a:lnSpc>
                <a:spcPts val="4360"/>
              </a:lnSpc>
              <a:buFont typeface="Calibri" pitchFamily="34" charset="0"/>
              <a:buAutoNum type="alphaUcPeriod"/>
            </a:pPr>
            <a:r>
              <a:rPr lang="en-US" sz="2800" dirty="0">
                <a:latin typeface="Arial" charset="0"/>
                <a:ea typeface="ＭＳ Ｐゴシック" pitchFamily="34" charset="-128"/>
                <a:cs typeface="Arial" charset="0"/>
              </a:rPr>
              <a:t>All of the above</a:t>
            </a:r>
          </a:p>
          <a:p>
            <a:pPr marL="457200" indent="-457200">
              <a:lnSpc>
                <a:spcPts val="3860"/>
              </a:lnSpc>
              <a:buFont typeface="Calibri" pitchFamily="34" charset="0"/>
              <a:buAutoNum type="alphaUcPeriod"/>
            </a:pPr>
            <a:endParaRPr lang="en-US" sz="2800" b="1" kern="0" dirty="0">
              <a:latin typeface="Arial" charset="0"/>
              <a:ea typeface="ＭＳ Ｐゴシック" pitchFamily="34" charset="-128"/>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0529" y="1628800"/>
            <a:ext cx="3348713" cy="4536504"/>
          </a:xfrm>
          <a:prstGeom prst="rect">
            <a:avLst/>
          </a:prstGeom>
        </p:spPr>
      </p:pic>
    </p:spTree>
    <p:extLst>
      <p:ext uri="{BB962C8B-B14F-4D97-AF65-F5344CB8AC3E}">
        <p14:creationId xmlns:p14="http://schemas.microsoft.com/office/powerpoint/2010/main" val="629415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79376" y="548680"/>
            <a:ext cx="11233247" cy="1224136"/>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4. What are the </a:t>
            </a:r>
            <a:r>
              <a:rPr lang="en-US" sz="3600" b="1" i="1" kern="0" dirty="0">
                <a:solidFill>
                  <a:schemeClr val="tx1"/>
                </a:solidFill>
                <a:latin typeface="Arial" charset="0"/>
                <a:ea typeface="ＭＳ Ｐゴシック" pitchFamily="34" charset="-128"/>
                <a:cs typeface="Arial" charset="0"/>
              </a:rPr>
              <a:t>two</a:t>
            </a:r>
            <a:r>
              <a:rPr lang="en-US" sz="3600" b="1" kern="0" dirty="0">
                <a:solidFill>
                  <a:schemeClr val="tx1"/>
                </a:solidFill>
                <a:latin typeface="Arial" charset="0"/>
                <a:ea typeface="ＭＳ Ｐゴシック" pitchFamily="34" charset="-128"/>
                <a:cs typeface="Arial" charset="0"/>
              </a:rPr>
              <a:t> biggest causes of this build up of heat-trapping gases in the atmosphere?</a:t>
            </a:r>
            <a:endParaRPr lang="nl-NL" sz="3600" b="1" kern="0" dirty="0">
              <a:solidFill>
                <a:schemeClr val="tx1"/>
              </a:solidFill>
              <a:latin typeface="Arial" charset="0"/>
              <a:ea typeface="ＭＳ Ｐゴシック" pitchFamily="34" charset="-128"/>
              <a:cs typeface="Arial" charset="0"/>
            </a:endParaRPr>
          </a:p>
        </p:txBody>
      </p:sp>
      <p:sp>
        <p:nvSpPr>
          <p:cNvPr id="6" name="Content Placeholder 2"/>
          <p:cNvSpPr txBox="1">
            <a:spLocks/>
          </p:cNvSpPr>
          <p:nvPr/>
        </p:nvSpPr>
        <p:spPr>
          <a:xfrm>
            <a:off x="983431" y="2186707"/>
            <a:ext cx="10458375" cy="3258517"/>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lgn="just">
              <a:lnSpc>
                <a:spcPct val="150000"/>
              </a:lnSpc>
              <a:buFont typeface="Calibri" pitchFamily="34" charset="0"/>
              <a:buAutoNum type="alphaUcPeriod"/>
            </a:pPr>
            <a:r>
              <a:rPr lang="en-US" sz="2800" dirty="0">
                <a:latin typeface="Arial" charset="0"/>
                <a:ea typeface="ＭＳ Ｐゴシック" pitchFamily="34" charset="-128"/>
                <a:cs typeface="Arial" charset="0"/>
              </a:rPr>
              <a:t>Industry and energy supply</a:t>
            </a:r>
          </a:p>
          <a:p>
            <a:pPr marL="514350" indent="-514350" algn="just">
              <a:lnSpc>
                <a:spcPct val="150000"/>
              </a:lnSpc>
              <a:buFont typeface="Calibri" pitchFamily="34" charset="0"/>
              <a:buAutoNum type="alphaUcPeriod"/>
            </a:pPr>
            <a:r>
              <a:rPr lang="en-US" sz="2800" dirty="0">
                <a:latin typeface="Arial" charset="0"/>
                <a:ea typeface="ＭＳ Ｐゴシック" pitchFamily="34" charset="-128"/>
                <a:cs typeface="Arial" charset="0"/>
              </a:rPr>
              <a:t>Agriculture and forestry (including deforestation)</a:t>
            </a:r>
          </a:p>
          <a:p>
            <a:pPr marL="514350" indent="-514350" algn="just">
              <a:lnSpc>
                <a:spcPct val="150000"/>
              </a:lnSpc>
              <a:buFont typeface="Calibri" pitchFamily="34" charset="0"/>
              <a:buAutoNum type="alphaUcPeriod"/>
            </a:pPr>
            <a:r>
              <a:rPr lang="en-US" sz="2800" dirty="0">
                <a:latin typeface="Arial" charset="0"/>
                <a:ea typeface="ＭＳ Ｐゴシック" pitchFamily="34" charset="-128"/>
                <a:cs typeface="Arial" charset="0"/>
              </a:rPr>
              <a:t>Burning of fossil fuels and land-use change</a:t>
            </a:r>
          </a:p>
          <a:p>
            <a:pPr marL="514350" indent="-514350" algn="just">
              <a:lnSpc>
                <a:spcPct val="150000"/>
              </a:lnSpc>
              <a:buFont typeface="Calibri" pitchFamily="34" charset="0"/>
              <a:buAutoNum type="alphaUcPeriod"/>
            </a:pPr>
            <a:r>
              <a:rPr lang="en-US" sz="2800" dirty="0">
                <a:latin typeface="Arial" charset="0"/>
                <a:ea typeface="ＭＳ Ｐゴシック" pitchFamily="34" charset="-128"/>
                <a:cs typeface="Arial" charset="0"/>
              </a:rPr>
              <a:t>Transport and buildings</a:t>
            </a:r>
          </a:p>
          <a:p>
            <a:pPr marL="457200" indent="-457200">
              <a:lnSpc>
                <a:spcPts val="3860"/>
              </a:lnSpc>
              <a:buFont typeface="Calibri" pitchFamily="34" charset="0"/>
              <a:buAutoNum type="alphaUcPeriod"/>
            </a:pPr>
            <a:endParaRPr lang="en-US" sz="2800" b="1" kern="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52994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4. What are the </a:t>
            </a:r>
            <a:r>
              <a:rPr lang="en-US" sz="3600" b="1" i="1" kern="0" dirty="0">
                <a:solidFill>
                  <a:schemeClr val="tx1"/>
                </a:solidFill>
                <a:latin typeface="Arial" charset="0"/>
                <a:ea typeface="ＭＳ Ｐゴシック" pitchFamily="34" charset="-128"/>
                <a:cs typeface="Arial" charset="0"/>
              </a:rPr>
              <a:t>two</a:t>
            </a:r>
            <a:r>
              <a:rPr lang="en-US" sz="3600" b="1" kern="0" dirty="0">
                <a:solidFill>
                  <a:schemeClr val="tx1"/>
                </a:solidFill>
                <a:latin typeface="Arial" charset="0"/>
                <a:ea typeface="ＭＳ Ｐゴシック" pitchFamily="34" charset="-128"/>
                <a:cs typeface="Arial" charset="0"/>
              </a:rPr>
              <a:t> biggest causes of this build up of heat-trapping gases in the atmosphere?</a:t>
            </a:r>
            <a:endParaRPr lang="nl-NL" sz="3600" b="1" kern="0" dirty="0">
              <a:solidFill>
                <a:schemeClr val="tx1"/>
              </a:solidFill>
              <a:latin typeface="Arial" charset="0"/>
              <a:ea typeface="ＭＳ Ｐゴシック" pitchFamily="34" charset="-128"/>
              <a:cs typeface="Arial" charset="0"/>
            </a:endParaRPr>
          </a:p>
        </p:txBody>
      </p:sp>
      <p:sp>
        <p:nvSpPr>
          <p:cNvPr id="6" name="Content Placeholder 2"/>
          <p:cNvSpPr txBox="1">
            <a:spLocks/>
          </p:cNvSpPr>
          <p:nvPr/>
        </p:nvSpPr>
        <p:spPr>
          <a:xfrm>
            <a:off x="983431" y="2060848"/>
            <a:ext cx="10458375" cy="4554661"/>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lgn="just">
              <a:lnSpc>
                <a:spcPct val="150000"/>
              </a:lnSpc>
              <a:buFont typeface="Calibri" pitchFamily="34" charset="0"/>
              <a:buAutoNum type="alphaUcPeriod"/>
            </a:pPr>
            <a:r>
              <a:rPr lang="en-US" sz="2800" dirty="0">
                <a:latin typeface="Arial" charset="0"/>
                <a:ea typeface="ＭＳ Ｐゴシック" pitchFamily="34" charset="-128"/>
                <a:cs typeface="Arial" charset="0"/>
              </a:rPr>
              <a:t>Industry (21%) and energy supply (1.4%)</a:t>
            </a:r>
          </a:p>
          <a:p>
            <a:pPr marL="514350" indent="-514350" algn="just">
              <a:lnSpc>
                <a:spcPct val="150000"/>
              </a:lnSpc>
              <a:buFont typeface="Calibri" pitchFamily="34" charset="0"/>
              <a:buAutoNum type="alphaUcPeriod"/>
            </a:pPr>
            <a:r>
              <a:rPr lang="en-US" sz="2800" dirty="0">
                <a:latin typeface="Arial" charset="0"/>
                <a:ea typeface="ＭＳ Ｐゴシック" pitchFamily="34" charset="-128"/>
                <a:cs typeface="Arial" charset="0"/>
              </a:rPr>
              <a:t>Agriculture and forestry (including deforestation) (24%)</a:t>
            </a:r>
          </a:p>
          <a:p>
            <a:pPr marL="514350" indent="-514350">
              <a:lnSpc>
                <a:spcPct val="150000"/>
              </a:lnSpc>
              <a:buFont typeface="Calibri" pitchFamily="34" charset="0"/>
              <a:buAutoNum type="alphaUcPeriod"/>
            </a:pPr>
            <a:r>
              <a:rPr lang="en-US" sz="2800" b="1" dirty="0">
                <a:solidFill>
                  <a:srgbClr val="FF0000"/>
                </a:solidFill>
                <a:latin typeface="Arial" charset="0"/>
                <a:ea typeface="ＭＳ Ｐゴシック" pitchFamily="34" charset="-128"/>
                <a:cs typeface="Arial" charset="0"/>
              </a:rPr>
              <a:t>Burning of fossil fuels and land-use change</a:t>
            </a:r>
            <a:r>
              <a:rPr lang="en-US" sz="2800" b="1" dirty="0">
                <a:latin typeface="Arial" charset="0"/>
                <a:ea typeface="ＭＳ Ｐゴシック" pitchFamily="34" charset="-128"/>
                <a:cs typeface="Arial" charset="0"/>
              </a:rPr>
              <a:t> </a:t>
            </a:r>
            <a:r>
              <a:rPr lang="mr-IN" sz="2800" b="1" dirty="0">
                <a:latin typeface="Arial" charset="0"/>
                <a:ea typeface="ＭＳ Ｐゴシック" pitchFamily="34" charset="-128"/>
                <a:cs typeface="Arial" charset="0"/>
              </a:rPr>
              <a:t>–</a:t>
            </a:r>
            <a:r>
              <a:rPr lang="en-US" sz="2800" b="1" dirty="0">
                <a:latin typeface="Arial" charset="0"/>
                <a:ea typeface="ＭＳ Ｐゴシック" pitchFamily="34" charset="-128"/>
                <a:cs typeface="Arial" charset="0"/>
              </a:rPr>
              <a:t> encompasses all of these categories! </a:t>
            </a:r>
          </a:p>
          <a:p>
            <a:pPr marL="514350" indent="-514350" algn="just">
              <a:lnSpc>
                <a:spcPct val="150000"/>
              </a:lnSpc>
              <a:buFont typeface="Calibri" pitchFamily="34" charset="0"/>
              <a:buAutoNum type="alphaUcPeriod"/>
            </a:pPr>
            <a:r>
              <a:rPr lang="en-US" sz="2800" dirty="0">
                <a:latin typeface="Arial" charset="0"/>
                <a:ea typeface="ＭＳ Ｐゴシック" pitchFamily="34" charset="-128"/>
                <a:cs typeface="Arial" charset="0"/>
              </a:rPr>
              <a:t>Transport (14%) and buildings (6.4%)</a:t>
            </a:r>
          </a:p>
          <a:p>
            <a:pPr marL="457200" indent="-457200">
              <a:lnSpc>
                <a:spcPts val="3860"/>
              </a:lnSpc>
              <a:buFont typeface="Calibri" pitchFamily="34" charset="0"/>
              <a:buAutoNum type="alphaUcPeriod"/>
            </a:pPr>
            <a:endParaRPr lang="en-US" sz="2800" b="1" kern="0" dirty="0">
              <a:latin typeface="Arial" charset="0"/>
              <a:ea typeface="ＭＳ Ｐゴシック" pitchFamily="34" charset="-128"/>
              <a:cs typeface="Arial" charset="0"/>
            </a:endParaRPr>
          </a:p>
        </p:txBody>
      </p:sp>
      <p:sp>
        <p:nvSpPr>
          <p:cNvPr id="3" name="Rectangle 2"/>
          <p:cNvSpPr/>
          <p:nvPr/>
        </p:nvSpPr>
        <p:spPr>
          <a:xfrm>
            <a:off x="1703512" y="5824190"/>
            <a:ext cx="8208913" cy="1200329"/>
          </a:xfrm>
          <a:prstGeom prst="rect">
            <a:avLst/>
          </a:prstGeom>
        </p:spPr>
        <p:txBody>
          <a:bodyPr wrap="square">
            <a:spAutoFit/>
          </a:bodyPr>
          <a:lstStyle/>
          <a:p>
            <a:r>
              <a:rPr lang="en-US" sz="3600" b="1" dirty="0">
                <a:solidFill>
                  <a:srgbClr val="FF0000"/>
                </a:solidFill>
                <a:latin typeface="Arial" charset="0"/>
                <a:ea typeface="ＭＳ Ｐゴシック" pitchFamily="34" charset="-128"/>
                <a:cs typeface="Arial" charset="0"/>
              </a:rPr>
              <a:t>This was sort of a trick question </a:t>
            </a:r>
            <a:r>
              <a:rPr lang="en-US" sz="3600" b="1" dirty="0">
                <a:solidFill>
                  <a:srgbClr val="FF0000"/>
                </a:solidFill>
                <a:latin typeface="Arial" charset="0"/>
                <a:ea typeface="ＭＳ Ｐゴシック" pitchFamily="34" charset="-128"/>
                <a:cs typeface="Arial" charset="0"/>
                <a:sym typeface="Wingdings" pitchFamily="2" charset="2"/>
              </a:rPr>
              <a:t>…</a:t>
            </a:r>
            <a:br>
              <a:rPr lang="en-US" sz="3600" dirty="0">
                <a:solidFill>
                  <a:srgbClr val="FF0000"/>
                </a:solidFill>
                <a:latin typeface="Arial" charset="0"/>
                <a:ea typeface="ＭＳ Ｐゴシック" pitchFamily="34" charset="-128"/>
                <a:cs typeface="Arial" charset="0"/>
              </a:rPr>
            </a:br>
            <a:endParaRPr lang="en-US" sz="3600" dirty="0">
              <a:solidFill>
                <a:srgbClr val="FF0000"/>
              </a:solidFill>
            </a:endParaRPr>
          </a:p>
        </p:txBody>
      </p:sp>
    </p:spTree>
    <p:extLst>
      <p:ext uri="{BB962C8B-B14F-4D97-AF65-F5344CB8AC3E}">
        <p14:creationId xmlns:p14="http://schemas.microsoft.com/office/powerpoint/2010/main" val="107449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charset="0"/>
                <a:ea typeface="ＭＳ Ｐゴシック" pitchFamily="34" charset="-128"/>
                <a:cs typeface="Arial" charset="0"/>
              </a:rPr>
              <a:t>Bonus: Race for both teams - </a:t>
            </a:r>
            <a:br>
              <a:rPr lang="en-US" sz="3600" b="1" dirty="0">
                <a:solidFill>
                  <a:schemeClr val="tx1"/>
                </a:solidFill>
                <a:latin typeface="Arial" charset="0"/>
                <a:ea typeface="ＭＳ Ｐゴシック" pitchFamily="34" charset="-128"/>
                <a:cs typeface="Arial" charset="0"/>
              </a:rPr>
            </a:br>
            <a:r>
              <a:rPr lang="en-US" sz="3600" b="1" dirty="0">
                <a:solidFill>
                  <a:schemeClr val="tx1"/>
                </a:solidFill>
                <a:latin typeface="Arial" charset="0"/>
                <a:ea typeface="ＭＳ Ｐゴシック" pitchFamily="34" charset="-128"/>
                <a:cs typeface="Arial" charset="0"/>
              </a:rPr>
              <a:t>a point for the team that finishes first!</a:t>
            </a:r>
            <a:endParaRPr lang="nl-NL" sz="3600" b="1" kern="0" dirty="0">
              <a:solidFill>
                <a:schemeClr val="tx1"/>
              </a:solidFill>
              <a:latin typeface="Arial" charset="0"/>
              <a:ea typeface="ＭＳ Ｐゴシック" pitchFamily="34" charset="-128"/>
              <a:cs typeface="Arial" charset="0"/>
            </a:endParaRPr>
          </a:p>
        </p:txBody>
      </p:sp>
      <p:sp>
        <p:nvSpPr>
          <p:cNvPr id="6" name="Content Placeholder 2"/>
          <p:cNvSpPr txBox="1">
            <a:spLocks/>
          </p:cNvSpPr>
          <p:nvPr/>
        </p:nvSpPr>
        <p:spPr>
          <a:xfrm>
            <a:off x="2783632" y="3356992"/>
            <a:ext cx="6093282" cy="1455558"/>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buFontTx/>
              <a:buNone/>
            </a:pPr>
            <a:r>
              <a:rPr lang="en-US" sz="2800" b="1" dirty="0">
                <a:latin typeface="Arial" charset="0"/>
                <a:ea typeface="ＭＳ Ｐゴシック" pitchFamily="34" charset="-128"/>
                <a:cs typeface="Arial" charset="0"/>
              </a:rPr>
              <a:t>Match the following terms with their correct definitions…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176" y="2421884"/>
            <a:ext cx="4781332" cy="4781332"/>
          </a:xfrm>
          <a:prstGeom prst="rect">
            <a:avLst/>
          </a:prstGeom>
        </p:spPr>
      </p:pic>
    </p:spTree>
    <p:extLst>
      <p:ext uri="{BB962C8B-B14F-4D97-AF65-F5344CB8AC3E}">
        <p14:creationId xmlns:p14="http://schemas.microsoft.com/office/powerpoint/2010/main" val="53161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663575" y="1290638"/>
            <a:ext cx="3657600" cy="730250"/>
          </a:xfrm>
          <a:prstGeom prst="rect">
            <a:avLst/>
          </a:prstGeom>
        </p:spPr>
        <p:txBody>
          <a:bodyPr anchor="b"/>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 typeface="Arial" charset="0"/>
              <a:buNone/>
            </a:pPr>
            <a:r>
              <a:rPr lang="en-US" sz="2400" b="1" kern="0">
                <a:latin typeface="Arial" charset="0"/>
                <a:ea typeface="ＭＳ Ｐゴシック" pitchFamily="34" charset="-128"/>
                <a:cs typeface="Arial" charset="0"/>
              </a:rPr>
              <a:t>Term	</a:t>
            </a:r>
            <a:endParaRPr lang="en-US" sz="2400" b="1" kern="0" dirty="0">
              <a:latin typeface="Arial" charset="0"/>
              <a:ea typeface="ＭＳ Ｐゴシック" pitchFamily="34" charset="-128"/>
              <a:cs typeface="Arial" charset="0"/>
            </a:endParaRPr>
          </a:p>
        </p:txBody>
      </p:sp>
      <p:sp>
        <p:nvSpPr>
          <p:cNvPr id="5" name="Text Placeholder 5"/>
          <p:cNvSpPr txBox="1">
            <a:spLocks/>
          </p:cNvSpPr>
          <p:nvPr/>
        </p:nvSpPr>
        <p:spPr>
          <a:xfrm>
            <a:off x="3801236" y="1325700"/>
            <a:ext cx="3657600" cy="730250"/>
          </a:xfrm>
          <a:prstGeom prst="rect">
            <a:avLst/>
          </a:prstGeom>
        </p:spPr>
        <p:txBody>
          <a:bodyPr anchor="b"/>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 typeface="Arial" charset="0"/>
              <a:buNone/>
            </a:pPr>
            <a:r>
              <a:rPr lang="en-US" sz="2400" b="1" kern="0" dirty="0">
                <a:latin typeface="Arial" charset="0"/>
                <a:ea typeface="ＭＳ Ｐゴシック" pitchFamily="34" charset="-128"/>
                <a:cs typeface="Arial" charset="0"/>
              </a:rPr>
              <a:t>Definition</a:t>
            </a:r>
          </a:p>
        </p:txBody>
      </p:sp>
      <p:sp>
        <p:nvSpPr>
          <p:cNvPr id="7"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charset="0"/>
                <a:ea typeface="ＭＳ Ｐゴシック" pitchFamily="34" charset="-128"/>
                <a:cs typeface="Arial" charset="0"/>
              </a:rPr>
              <a:t>Match the term with the definition</a:t>
            </a:r>
            <a:endParaRPr lang="nl-NL" sz="3600" b="1" kern="0" dirty="0">
              <a:solidFill>
                <a:schemeClr val="tx1"/>
              </a:solidFill>
              <a:latin typeface="Arial" charset="0"/>
              <a:ea typeface="ＭＳ Ｐゴシック" pitchFamily="34" charset="-128"/>
              <a:cs typeface="Arial" charset="0"/>
            </a:endParaRPr>
          </a:p>
        </p:txBody>
      </p:sp>
      <p:sp>
        <p:nvSpPr>
          <p:cNvPr id="8" name="Content Placeholder 6">
            <a:extLst>
              <a:ext uri="{FF2B5EF4-FFF2-40B4-BE49-F238E27FC236}">
                <a16:creationId xmlns:a16="http://schemas.microsoft.com/office/drawing/2014/main" id="{80067BA7-3EDB-4F8E-A253-41766A7823BA}"/>
              </a:ext>
            </a:extLst>
          </p:cNvPr>
          <p:cNvSpPr txBox="1">
            <a:spLocks/>
          </p:cNvSpPr>
          <p:nvPr/>
        </p:nvSpPr>
        <p:spPr>
          <a:xfrm>
            <a:off x="3770313" y="2060848"/>
            <a:ext cx="7942310" cy="40497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ts val="0"/>
              </a:spcBef>
              <a:spcAft>
                <a:spcPts val="0"/>
              </a:spcAft>
              <a:buFont typeface="+mj-lt"/>
              <a:buAutoNum type="alphaLcPeriod"/>
            </a:pPr>
            <a:r>
              <a:rPr lang="en-US" sz="2000" kern="0" dirty="0">
                <a:latin typeface="Arial" charset="0"/>
                <a:ea typeface="ＭＳ Ｐゴシック" pitchFamily="34" charset="-128"/>
                <a:cs typeface="Arial" charset="0"/>
              </a:rPr>
              <a:t>Refers to </a:t>
            </a:r>
            <a:r>
              <a:rPr lang="en-US" sz="2000" b="1" i="1" kern="0" dirty="0">
                <a:latin typeface="Arial" charset="0"/>
                <a:ea typeface="ＭＳ Ｐゴシック" pitchFamily="34" charset="-128"/>
                <a:cs typeface="Arial" charset="0"/>
              </a:rPr>
              <a:t>average weather conditions over a long period of time </a:t>
            </a:r>
            <a:r>
              <a:rPr lang="en-US" sz="2000" kern="0" dirty="0">
                <a:latin typeface="Arial" charset="0"/>
                <a:ea typeface="ＭＳ Ｐゴシック" pitchFamily="34" charset="-128"/>
                <a:cs typeface="Arial" charset="0"/>
              </a:rPr>
              <a:t>(30+ years)</a:t>
            </a:r>
          </a:p>
          <a:p>
            <a:pPr marL="457200" indent="-457200">
              <a:spcBef>
                <a:spcPts val="0"/>
              </a:spcBef>
              <a:spcAft>
                <a:spcPts val="0"/>
              </a:spcAft>
              <a:buFont typeface="+mj-lt"/>
              <a:buAutoNum type="alphaLcPeriod"/>
            </a:pPr>
            <a:endParaRPr lang="en-US" sz="2000" kern="0" dirty="0">
              <a:latin typeface="Arial" charset="0"/>
              <a:ea typeface="ＭＳ Ｐゴシック" pitchFamily="34" charset="-128"/>
              <a:cs typeface="Arial" charset="0"/>
            </a:endParaRPr>
          </a:p>
          <a:p>
            <a:pPr marL="457200" indent="-457200">
              <a:spcBef>
                <a:spcPts val="0"/>
              </a:spcBef>
              <a:spcAft>
                <a:spcPts val="0"/>
              </a:spcAft>
              <a:buFont typeface="+mj-lt"/>
              <a:buAutoNum type="alphaLcPeriod"/>
            </a:pPr>
            <a:r>
              <a:rPr lang="en-US" sz="2000" kern="0" dirty="0">
                <a:latin typeface="Arial" charset="0"/>
                <a:ea typeface="ＭＳ Ｐゴシック" pitchFamily="34" charset="-128"/>
                <a:cs typeface="Arial" charset="0"/>
              </a:rPr>
              <a:t>Refers to conditions like rain, temperature and wind </a:t>
            </a:r>
            <a:r>
              <a:rPr lang="en-US" sz="2000" b="1" i="1" kern="0" dirty="0">
                <a:latin typeface="Arial" charset="0"/>
                <a:ea typeface="ＭＳ Ｐゴシック" pitchFamily="34" charset="-128"/>
                <a:cs typeface="Arial" charset="0"/>
              </a:rPr>
              <a:t>over hours to days</a:t>
            </a:r>
          </a:p>
          <a:p>
            <a:pPr marL="457200" indent="-457200">
              <a:spcBef>
                <a:spcPts val="0"/>
              </a:spcBef>
              <a:spcAft>
                <a:spcPts val="0"/>
              </a:spcAft>
              <a:buFont typeface="+mj-lt"/>
              <a:buAutoNum type="alphaLcPeriod"/>
            </a:pPr>
            <a:endParaRPr lang="en-US" sz="2000" b="1" i="1" kern="0" dirty="0">
              <a:latin typeface="Arial" charset="0"/>
              <a:ea typeface="ＭＳ Ｐゴシック" pitchFamily="34" charset="-128"/>
              <a:cs typeface="Arial" charset="0"/>
            </a:endParaRPr>
          </a:p>
          <a:p>
            <a:pPr marL="457200" indent="-457200">
              <a:spcBef>
                <a:spcPts val="0"/>
              </a:spcBef>
              <a:spcAft>
                <a:spcPts val="0"/>
              </a:spcAft>
              <a:buFont typeface="+mj-lt"/>
              <a:buAutoNum type="alphaLcPeriod"/>
            </a:pPr>
            <a:r>
              <a:rPr lang="en-US" sz="2000" i="1" kern="0" dirty="0">
                <a:latin typeface="Arial" charset="0"/>
                <a:ea typeface="ＭＳ Ｐゴシック" pitchFamily="34" charset="-128"/>
                <a:cs typeface="Arial" charset="0"/>
              </a:rPr>
              <a:t>Refers to the way </a:t>
            </a:r>
            <a:r>
              <a:rPr lang="en-US" sz="2000" b="1" i="1" kern="0" dirty="0">
                <a:latin typeface="Arial" charset="0"/>
                <a:ea typeface="ＭＳ Ｐゴシック" pitchFamily="34" charset="-128"/>
                <a:cs typeface="Arial" charset="0"/>
              </a:rPr>
              <a:t>climate fluctuates yearly </a:t>
            </a:r>
            <a:r>
              <a:rPr lang="en-US" sz="2000" i="1" kern="0" dirty="0">
                <a:latin typeface="Arial" charset="0"/>
                <a:ea typeface="ＭＳ Ｐゴシック" pitchFamily="34" charset="-128"/>
                <a:cs typeface="Arial" charset="0"/>
              </a:rPr>
              <a:t>above or below a long-term average value</a:t>
            </a:r>
          </a:p>
          <a:p>
            <a:pPr marL="457200" indent="-457200">
              <a:spcBef>
                <a:spcPts val="0"/>
              </a:spcBef>
              <a:spcAft>
                <a:spcPts val="0"/>
              </a:spcAft>
              <a:buFont typeface="+mj-lt"/>
              <a:buAutoNum type="alphaLcPeriod"/>
            </a:pPr>
            <a:endParaRPr lang="en-US" sz="2000" i="1" kern="0" dirty="0">
              <a:latin typeface="Arial" charset="0"/>
              <a:ea typeface="ＭＳ Ｐゴシック" pitchFamily="34" charset="-128"/>
              <a:cs typeface="Arial" charset="0"/>
            </a:endParaRPr>
          </a:p>
          <a:p>
            <a:pPr marL="457200" indent="-457200">
              <a:spcBef>
                <a:spcPts val="0"/>
              </a:spcBef>
              <a:spcAft>
                <a:spcPts val="0"/>
              </a:spcAft>
              <a:buFont typeface="+mj-lt"/>
              <a:buAutoNum type="alphaLcPeriod"/>
            </a:pPr>
            <a:r>
              <a:rPr lang="en-US" sz="2000" kern="0" dirty="0">
                <a:latin typeface="Arial" charset="0"/>
                <a:ea typeface="ＭＳ Ｐゴシック" pitchFamily="34" charset="-128"/>
                <a:cs typeface="Arial" charset="0"/>
              </a:rPr>
              <a:t>Refers to a statistically significant </a:t>
            </a:r>
            <a:r>
              <a:rPr lang="en-US" sz="2000" b="1" i="1" kern="0" dirty="0">
                <a:latin typeface="Arial" charset="0"/>
                <a:ea typeface="ＭＳ Ｐゴシック" pitchFamily="34" charset="-128"/>
                <a:cs typeface="Arial" charset="0"/>
              </a:rPr>
              <a:t>change</a:t>
            </a:r>
            <a:r>
              <a:rPr lang="en-US" sz="2000" kern="0" dirty="0">
                <a:latin typeface="Arial" charset="0"/>
                <a:ea typeface="ＭＳ Ｐゴシック" pitchFamily="34" charset="-128"/>
                <a:cs typeface="Arial" charset="0"/>
              </a:rPr>
              <a:t> in the state of the </a:t>
            </a:r>
            <a:r>
              <a:rPr lang="en-US" sz="2000" i="1" kern="0" dirty="0">
                <a:latin typeface="Arial" charset="0"/>
                <a:ea typeface="ＭＳ Ｐゴシック" pitchFamily="34" charset="-128"/>
                <a:cs typeface="Arial" charset="0"/>
              </a:rPr>
              <a:t>climate (or average weather</a:t>
            </a:r>
            <a:r>
              <a:rPr lang="en-US" sz="2000" b="1" i="1" kern="0" dirty="0">
                <a:latin typeface="Arial" charset="0"/>
                <a:ea typeface="ＭＳ Ｐゴシック" pitchFamily="34" charset="-128"/>
                <a:cs typeface="Arial" charset="0"/>
              </a:rPr>
              <a:t>) that persists for an extended period of time (decades or longer)</a:t>
            </a:r>
          </a:p>
        </p:txBody>
      </p:sp>
      <p:sp>
        <p:nvSpPr>
          <p:cNvPr id="9" name="Rectangle 3">
            <a:extLst>
              <a:ext uri="{FF2B5EF4-FFF2-40B4-BE49-F238E27FC236}">
                <a16:creationId xmlns:a16="http://schemas.microsoft.com/office/drawing/2014/main" id="{63549DA0-CE7B-428E-AF53-9C0129102EA5}"/>
              </a:ext>
            </a:extLst>
          </p:cNvPr>
          <p:cNvSpPr txBox="1">
            <a:spLocks noChangeArrowheads="1"/>
          </p:cNvSpPr>
          <p:nvPr/>
        </p:nvSpPr>
        <p:spPr>
          <a:xfrm>
            <a:off x="551384" y="2067539"/>
            <a:ext cx="3657600" cy="33289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ts val="0"/>
              </a:spcBef>
              <a:buFont typeface="+mj-lt"/>
              <a:buAutoNum type="arabicPeriod"/>
            </a:pPr>
            <a:r>
              <a:rPr lang="en-US" sz="2000" b="1" kern="0" dirty="0">
                <a:latin typeface="Arial" charset="0"/>
                <a:ea typeface="ＭＳ Ｐゴシック" pitchFamily="34" charset="-128"/>
                <a:cs typeface="Arial" charset="0"/>
              </a:rPr>
              <a:t>Weather</a:t>
            </a: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r>
              <a:rPr lang="en-US" sz="2000" b="1" kern="0" dirty="0">
                <a:latin typeface="Arial" charset="0"/>
                <a:ea typeface="ＭＳ Ｐゴシック" pitchFamily="34" charset="-128"/>
                <a:cs typeface="Arial" charset="0"/>
              </a:rPr>
              <a:t>Climate</a:t>
            </a: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r>
              <a:rPr lang="en-US" sz="2000" b="1" kern="0" dirty="0">
                <a:latin typeface="Arial" charset="0"/>
                <a:ea typeface="ＭＳ Ｐゴシック" pitchFamily="34" charset="-128"/>
                <a:cs typeface="Arial" charset="0"/>
              </a:rPr>
              <a:t>Climate change</a:t>
            </a: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r>
              <a:rPr lang="en-US" sz="2000" b="1" kern="0" dirty="0">
                <a:latin typeface="Arial" charset="0"/>
                <a:ea typeface="ＭＳ Ｐゴシック" pitchFamily="34" charset="-128"/>
                <a:cs typeface="Arial" charset="0"/>
              </a:rPr>
              <a:t>Climate variability</a:t>
            </a:r>
          </a:p>
        </p:txBody>
      </p:sp>
    </p:spTree>
    <p:extLst>
      <p:ext uri="{BB962C8B-B14F-4D97-AF65-F5344CB8AC3E}">
        <p14:creationId xmlns:p14="http://schemas.microsoft.com/office/powerpoint/2010/main" val="59380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663575" y="1290638"/>
            <a:ext cx="3657600" cy="730250"/>
          </a:xfrm>
          <a:prstGeom prst="rect">
            <a:avLst/>
          </a:prstGeom>
        </p:spPr>
        <p:txBody>
          <a:bodyPr anchor="b"/>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 typeface="Arial" charset="0"/>
              <a:buNone/>
            </a:pPr>
            <a:r>
              <a:rPr lang="en-US" sz="2400" b="1" kern="0">
                <a:latin typeface="Arial" charset="0"/>
                <a:ea typeface="ＭＳ Ｐゴシック" pitchFamily="34" charset="-128"/>
                <a:cs typeface="Arial" charset="0"/>
              </a:rPr>
              <a:t>Term	</a:t>
            </a:r>
            <a:endParaRPr lang="en-US" sz="2400" b="1" kern="0" dirty="0">
              <a:latin typeface="Arial" charset="0"/>
              <a:ea typeface="ＭＳ Ｐゴシック" pitchFamily="34" charset="-128"/>
              <a:cs typeface="Arial" charset="0"/>
            </a:endParaRPr>
          </a:p>
        </p:txBody>
      </p:sp>
      <p:sp>
        <p:nvSpPr>
          <p:cNvPr id="4" name="Rectangle 3"/>
          <p:cNvSpPr txBox="1">
            <a:spLocks noChangeArrowheads="1"/>
          </p:cNvSpPr>
          <p:nvPr/>
        </p:nvSpPr>
        <p:spPr>
          <a:xfrm>
            <a:off x="551384" y="2067539"/>
            <a:ext cx="3657600" cy="33289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ts val="0"/>
              </a:spcBef>
              <a:buFont typeface="+mj-lt"/>
              <a:buAutoNum type="arabicPeriod"/>
            </a:pPr>
            <a:r>
              <a:rPr lang="en-US" sz="2000" b="1" kern="0" dirty="0">
                <a:latin typeface="Arial" charset="0"/>
                <a:ea typeface="ＭＳ Ｐゴシック" pitchFamily="34" charset="-128"/>
                <a:cs typeface="Arial" charset="0"/>
              </a:rPr>
              <a:t>Weather</a:t>
            </a: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r>
              <a:rPr lang="en-US" sz="2000" b="1" kern="0" dirty="0">
                <a:latin typeface="Arial" charset="0"/>
                <a:ea typeface="ＭＳ Ｐゴシック" pitchFamily="34" charset="-128"/>
                <a:cs typeface="Arial" charset="0"/>
              </a:rPr>
              <a:t>Climate</a:t>
            </a: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r>
              <a:rPr lang="en-US" sz="2000" b="1" kern="0" dirty="0">
                <a:latin typeface="Arial" charset="0"/>
                <a:ea typeface="ＭＳ Ｐゴシック" pitchFamily="34" charset="-128"/>
                <a:cs typeface="Arial" charset="0"/>
              </a:rPr>
              <a:t>Climate change</a:t>
            </a: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r>
              <a:rPr lang="en-US" sz="2000" b="1" kern="0" dirty="0">
                <a:latin typeface="Arial" charset="0"/>
                <a:ea typeface="ＭＳ Ｐゴシック" pitchFamily="34" charset="-128"/>
                <a:cs typeface="Arial" charset="0"/>
              </a:rPr>
              <a:t>Climate variability</a:t>
            </a:r>
          </a:p>
        </p:txBody>
      </p:sp>
      <p:sp>
        <p:nvSpPr>
          <p:cNvPr id="5" name="Text Placeholder 5"/>
          <p:cNvSpPr txBox="1">
            <a:spLocks/>
          </p:cNvSpPr>
          <p:nvPr/>
        </p:nvSpPr>
        <p:spPr>
          <a:xfrm>
            <a:off x="3801236" y="1325700"/>
            <a:ext cx="3657600" cy="730250"/>
          </a:xfrm>
          <a:prstGeom prst="rect">
            <a:avLst/>
          </a:prstGeom>
        </p:spPr>
        <p:txBody>
          <a:bodyPr anchor="b"/>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 typeface="Arial" charset="0"/>
              <a:buNone/>
            </a:pPr>
            <a:r>
              <a:rPr lang="en-US" sz="2400" b="1" kern="0" dirty="0">
                <a:latin typeface="Arial" charset="0"/>
                <a:ea typeface="ＭＳ Ｐゴシック" pitchFamily="34" charset="-128"/>
                <a:cs typeface="Arial" charset="0"/>
              </a:rPr>
              <a:t>Definition</a:t>
            </a:r>
          </a:p>
        </p:txBody>
      </p:sp>
      <p:sp>
        <p:nvSpPr>
          <p:cNvPr id="6" name="Content Placeholder 6"/>
          <p:cNvSpPr txBox="1">
            <a:spLocks/>
          </p:cNvSpPr>
          <p:nvPr/>
        </p:nvSpPr>
        <p:spPr>
          <a:xfrm>
            <a:off x="3770313" y="2060848"/>
            <a:ext cx="7942310" cy="40497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ts val="0"/>
              </a:spcBef>
              <a:spcAft>
                <a:spcPts val="0"/>
              </a:spcAft>
              <a:buFont typeface="+mj-lt"/>
              <a:buAutoNum type="alphaLcPeriod"/>
            </a:pPr>
            <a:r>
              <a:rPr lang="en-US" sz="2000" kern="0" dirty="0">
                <a:latin typeface="Arial" charset="0"/>
                <a:ea typeface="ＭＳ Ｐゴシック" pitchFamily="34" charset="-128"/>
                <a:cs typeface="Arial" charset="0"/>
              </a:rPr>
              <a:t>Refers to </a:t>
            </a:r>
            <a:r>
              <a:rPr lang="en-US" sz="2000" b="1" i="1" kern="0" dirty="0">
                <a:latin typeface="Arial" charset="0"/>
                <a:ea typeface="ＭＳ Ｐゴシック" pitchFamily="34" charset="-128"/>
                <a:cs typeface="Arial" charset="0"/>
              </a:rPr>
              <a:t>average weather conditions over a long period of time </a:t>
            </a:r>
            <a:r>
              <a:rPr lang="en-US" sz="2000" kern="0" dirty="0">
                <a:latin typeface="Arial" charset="0"/>
                <a:ea typeface="ＭＳ Ｐゴシック" pitchFamily="34" charset="-128"/>
                <a:cs typeface="Arial" charset="0"/>
              </a:rPr>
              <a:t>(30+ years)</a:t>
            </a:r>
          </a:p>
          <a:p>
            <a:pPr marL="457200" indent="-457200">
              <a:spcBef>
                <a:spcPts val="0"/>
              </a:spcBef>
              <a:spcAft>
                <a:spcPts val="0"/>
              </a:spcAft>
              <a:buFont typeface="+mj-lt"/>
              <a:buAutoNum type="alphaLcPeriod"/>
            </a:pPr>
            <a:endParaRPr lang="en-US" sz="2000" kern="0" dirty="0">
              <a:latin typeface="Arial" charset="0"/>
              <a:ea typeface="ＭＳ Ｐゴシック" pitchFamily="34" charset="-128"/>
              <a:cs typeface="Arial" charset="0"/>
            </a:endParaRPr>
          </a:p>
          <a:p>
            <a:pPr marL="457200" indent="-457200">
              <a:spcBef>
                <a:spcPts val="0"/>
              </a:spcBef>
              <a:spcAft>
                <a:spcPts val="0"/>
              </a:spcAft>
              <a:buFont typeface="+mj-lt"/>
              <a:buAutoNum type="alphaLcPeriod"/>
            </a:pPr>
            <a:r>
              <a:rPr lang="en-US" sz="2000" kern="0" dirty="0">
                <a:latin typeface="Arial" charset="0"/>
                <a:ea typeface="ＭＳ Ｐゴシック" pitchFamily="34" charset="-128"/>
                <a:cs typeface="Arial" charset="0"/>
              </a:rPr>
              <a:t>Refers to conditions like rain, temperature and wind </a:t>
            </a:r>
            <a:r>
              <a:rPr lang="en-US" sz="2000" b="1" i="1" kern="0" dirty="0">
                <a:latin typeface="Arial" charset="0"/>
                <a:ea typeface="ＭＳ Ｐゴシック" pitchFamily="34" charset="-128"/>
                <a:cs typeface="Arial" charset="0"/>
              </a:rPr>
              <a:t>over hours to days</a:t>
            </a:r>
          </a:p>
          <a:p>
            <a:pPr marL="457200" indent="-457200">
              <a:spcBef>
                <a:spcPts val="0"/>
              </a:spcBef>
              <a:spcAft>
                <a:spcPts val="0"/>
              </a:spcAft>
              <a:buFont typeface="+mj-lt"/>
              <a:buAutoNum type="alphaLcPeriod"/>
            </a:pPr>
            <a:endParaRPr lang="en-US" sz="2000" b="1" i="1" kern="0" dirty="0">
              <a:latin typeface="Arial" charset="0"/>
              <a:ea typeface="ＭＳ Ｐゴシック" pitchFamily="34" charset="-128"/>
              <a:cs typeface="Arial" charset="0"/>
            </a:endParaRPr>
          </a:p>
          <a:p>
            <a:pPr marL="457200" indent="-457200">
              <a:spcBef>
                <a:spcPts val="0"/>
              </a:spcBef>
              <a:spcAft>
                <a:spcPts val="0"/>
              </a:spcAft>
              <a:buFont typeface="+mj-lt"/>
              <a:buAutoNum type="alphaLcPeriod"/>
            </a:pPr>
            <a:r>
              <a:rPr lang="en-US" sz="2000" i="1" kern="0" dirty="0">
                <a:latin typeface="Arial" charset="0"/>
                <a:ea typeface="ＭＳ Ｐゴシック" pitchFamily="34" charset="-128"/>
                <a:cs typeface="Arial" charset="0"/>
              </a:rPr>
              <a:t>Refers to the way </a:t>
            </a:r>
            <a:r>
              <a:rPr lang="en-US" sz="2000" b="1" i="1" kern="0" dirty="0">
                <a:latin typeface="Arial" charset="0"/>
                <a:ea typeface="ＭＳ Ｐゴシック" pitchFamily="34" charset="-128"/>
                <a:cs typeface="Arial" charset="0"/>
              </a:rPr>
              <a:t>climate fluctuates yearly </a:t>
            </a:r>
            <a:r>
              <a:rPr lang="en-US" sz="2000" i="1" kern="0" dirty="0">
                <a:latin typeface="Arial" charset="0"/>
                <a:ea typeface="ＭＳ Ｐゴシック" pitchFamily="34" charset="-128"/>
                <a:cs typeface="Arial" charset="0"/>
              </a:rPr>
              <a:t>above or below a long-term average value</a:t>
            </a:r>
          </a:p>
          <a:p>
            <a:pPr marL="457200" indent="-457200">
              <a:spcBef>
                <a:spcPts val="0"/>
              </a:spcBef>
              <a:spcAft>
                <a:spcPts val="0"/>
              </a:spcAft>
              <a:buFont typeface="+mj-lt"/>
              <a:buAutoNum type="alphaLcPeriod"/>
            </a:pPr>
            <a:endParaRPr lang="en-US" sz="2000" i="1" kern="0" dirty="0">
              <a:latin typeface="Arial" charset="0"/>
              <a:ea typeface="ＭＳ Ｐゴシック" pitchFamily="34" charset="-128"/>
              <a:cs typeface="Arial" charset="0"/>
            </a:endParaRPr>
          </a:p>
          <a:p>
            <a:pPr marL="457200" indent="-457200">
              <a:spcBef>
                <a:spcPts val="0"/>
              </a:spcBef>
              <a:spcAft>
                <a:spcPts val="0"/>
              </a:spcAft>
              <a:buFont typeface="+mj-lt"/>
              <a:buAutoNum type="alphaLcPeriod"/>
            </a:pPr>
            <a:r>
              <a:rPr lang="en-US" sz="2000" kern="0" dirty="0">
                <a:latin typeface="Arial" charset="0"/>
                <a:ea typeface="ＭＳ Ｐゴシック" pitchFamily="34" charset="-128"/>
                <a:cs typeface="Arial" charset="0"/>
              </a:rPr>
              <a:t>Refers to a statistically significant </a:t>
            </a:r>
            <a:r>
              <a:rPr lang="en-US" sz="2000" b="1" i="1" kern="0" dirty="0">
                <a:latin typeface="Arial" charset="0"/>
                <a:ea typeface="ＭＳ Ｐゴシック" pitchFamily="34" charset="-128"/>
                <a:cs typeface="Arial" charset="0"/>
              </a:rPr>
              <a:t>change</a:t>
            </a:r>
            <a:r>
              <a:rPr lang="en-US" sz="2000" kern="0" dirty="0">
                <a:latin typeface="Arial" charset="0"/>
                <a:ea typeface="ＭＳ Ｐゴシック" pitchFamily="34" charset="-128"/>
                <a:cs typeface="Arial" charset="0"/>
              </a:rPr>
              <a:t> in the state of the </a:t>
            </a:r>
            <a:r>
              <a:rPr lang="en-US" sz="2000" i="1" kern="0" dirty="0">
                <a:latin typeface="Arial" charset="0"/>
                <a:ea typeface="ＭＳ Ｐゴシック" pitchFamily="34" charset="-128"/>
                <a:cs typeface="Arial" charset="0"/>
              </a:rPr>
              <a:t>climate (or average weather</a:t>
            </a:r>
            <a:r>
              <a:rPr lang="en-US" sz="2000" b="1" i="1" kern="0" dirty="0">
                <a:latin typeface="Arial" charset="0"/>
                <a:ea typeface="ＭＳ Ｐゴシック" pitchFamily="34" charset="-128"/>
                <a:cs typeface="Arial" charset="0"/>
              </a:rPr>
              <a:t>) that persists for an extended period of time (decades or longer)</a:t>
            </a:r>
          </a:p>
        </p:txBody>
      </p:sp>
      <p:sp>
        <p:nvSpPr>
          <p:cNvPr id="7"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charset="0"/>
                <a:ea typeface="ＭＳ Ｐゴシック" pitchFamily="34" charset="-128"/>
                <a:cs typeface="Arial" charset="0"/>
              </a:rPr>
              <a:t>Match the term with the definition</a:t>
            </a:r>
            <a:endParaRPr lang="nl-NL" sz="3600" b="1" kern="0" dirty="0">
              <a:solidFill>
                <a:schemeClr val="tx1"/>
              </a:solidFill>
              <a:latin typeface="Arial" charset="0"/>
              <a:ea typeface="ＭＳ Ｐゴシック" pitchFamily="34" charset="-128"/>
              <a:cs typeface="Arial" charset="0"/>
            </a:endParaRPr>
          </a:p>
        </p:txBody>
      </p:sp>
      <p:cxnSp>
        <p:nvCxnSpPr>
          <p:cNvPr id="8" name="Straight Arrow Connector 7">
            <a:extLst>
              <a:ext uri="{FF2B5EF4-FFF2-40B4-BE49-F238E27FC236}">
                <a16:creationId xmlns:a16="http://schemas.microsoft.com/office/drawing/2014/main" id="{F578E21E-7C64-4727-9E27-A682089B2762}"/>
              </a:ext>
            </a:extLst>
          </p:cNvPr>
          <p:cNvCxnSpPr>
            <a:cxnSpLocks/>
          </p:cNvCxnSpPr>
          <p:nvPr/>
        </p:nvCxnSpPr>
        <p:spPr>
          <a:xfrm>
            <a:off x="2351584" y="2276872"/>
            <a:ext cx="1449652" cy="9361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F9C132-52BC-4A3B-A069-A5A706C281DF}"/>
              </a:ext>
            </a:extLst>
          </p:cNvPr>
          <p:cNvCxnSpPr>
            <a:cxnSpLocks/>
          </p:cNvCxnSpPr>
          <p:nvPr/>
        </p:nvCxnSpPr>
        <p:spPr>
          <a:xfrm flipV="1">
            <a:off x="2503984" y="2276872"/>
            <a:ext cx="1297252" cy="9361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8042ACA-2CFC-4FF3-A3A1-D8037C83C3E4}"/>
              </a:ext>
            </a:extLst>
          </p:cNvPr>
          <p:cNvCxnSpPr>
            <a:cxnSpLocks/>
          </p:cNvCxnSpPr>
          <p:nvPr/>
        </p:nvCxnSpPr>
        <p:spPr>
          <a:xfrm>
            <a:off x="3071664" y="4149080"/>
            <a:ext cx="729572" cy="7920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FE64000-7ACC-41F5-90CC-88C3E9DE2B6F}"/>
              </a:ext>
            </a:extLst>
          </p:cNvPr>
          <p:cNvCxnSpPr>
            <a:cxnSpLocks/>
          </p:cNvCxnSpPr>
          <p:nvPr/>
        </p:nvCxnSpPr>
        <p:spPr>
          <a:xfrm flipV="1">
            <a:off x="3359696" y="4149080"/>
            <a:ext cx="504056" cy="8640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12">
            <a:extLst>
              <a:ext uri="{FF2B5EF4-FFF2-40B4-BE49-F238E27FC236}">
                <a16:creationId xmlns:a16="http://schemas.microsoft.com/office/drawing/2014/main" id="{CBBC4FAD-9346-47FD-A394-8A955641F62B}"/>
              </a:ext>
            </a:extLst>
          </p:cNvPr>
          <p:cNvSpPr txBox="1">
            <a:spLocks noChangeArrowheads="1"/>
          </p:cNvSpPr>
          <p:nvPr/>
        </p:nvSpPr>
        <p:spPr bwMode="auto">
          <a:xfrm>
            <a:off x="1919536" y="5879232"/>
            <a:ext cx="8199438" cy="553998"/>
          </a:xfrm>
          <a:prstGeom prst="rect">
            <a:avLst/>
          </a:prstGeom>
          <a:noFill/>
          <a:ln w="9525">
            <a:noFill/>
            <a:miter lim="800000"/>
            <a:headEnd/>
            <a:tailEnd/>
          </a:ln>
        </p:spPr>
        <p:txBody>
          <a:bodyPr>
            <a:spAutoFit/>
          </a:bodyPr>
          <a:lstStyle/>
          <a:p>
            <a:pPr algn="ctr"/>
            <a:r>
              <a:rPr lang="en-US" sz="3000" b="1" dirty="0">
                <a:solidFill>
                  <a:srgbClr val="FF0000"/>
                </a:solidFill>
              </a:rPr>
              <a:t>The difference is in the timescale!</a:t>
            </a:r>
          </a:p>
        </p:txBody>
      </p:sp>
    </p:spTree>
    <p:extLst>
      <p:ext uri="{BB962C8B-B14F-4D97-AF65-F5344CB8AC3E}">
        <p14:creationId xmlns:p14="http://schemas.microsoft.com/office/powerpoint/2010/main" val="709507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pitchFamily="34" charset="0"/>
                <a:cs typeface="Arial" pitchFamily="34" charset="0"/>
              </a:rPr>
              <a:t>5. If we stopped all greenhouse gas emissions today, would we still have climate change?</a:t>
            </a:r>
            <a:endParaRPr lang="nl-NL" sz="3600" dirty="0"/>
          </a:p>
        </p:txBody>
      </p:sp>
      <p:sp>
        <p:nvSpPr>
          <p:cNvPr id="5" name="Content Placeholder 2"/>
          <p:cNvSpPr txBox="1">
            <a:spLocks/>
          </p:cNvSpPr>
          <p:nvPr/>
        </p:nvSpPr>
        <p:spPr>
          <a:xfrm>
            <a:off x="1199456" y="1988841"/>
            <a:ext cx="6840761" cy="2952328"/>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Yes</a:t>
            </a:r>
          </a:p>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No</a:t>
            </a:r>
          </a:p>
          <a:p>
            <a:pPr marL="457200" indent="-457200">
              <a:lnSpc>
                <a:spcPct val="150000"/>
              </a:lnSpc>
              <a:buFont typeface="Calibri" pitchFamily="34" charset="0"/>
              <a:buAutoNum type="alphaUcPeriod"/>
            </a:pPr>
            <a:endParaRPr lang="en-US" sz="2800" b="1" kern="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14771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pitchFamily="34" charset="0"/>
                <a:cs typeface="Arial" pitchFamily="34" charset="0"/>
              </a:rPr>
              <a:t>5. If we stopped all greenhouse gas emissions today, would we still have climate change?</a:t>
            </a:r>
            <a:endParaRPr lang="nl-NL" sz="3600" dirty="0"/>
          </a:p>
        </p:txBody>
      </p:sp>
      <p:sp>
        <p:nvSpPr>
          <p:cNvPr id="5" name="Content Placeholder 2"/>
          <p:cNvSpPr txBox="1">
            <a:spLocks/>
          </p:cNvSpPr>
          <p:nvPr/>
        </p:nvSpPr>
        <p:spPr>
          <a:xfrm>
            <a:off x="1199456" y="1988840"/>
            <a:ext cx="10153128" cy="4554661"/>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spcAft>
                <a:spcPts val="1200"/>
              </a:spcAft>
              <a:buFont typeface="+mj-lt"/>
              <a:buAutoNum type="alphaUcPeriod"/>
            </a:pPr>
            <a:r>
              <a:rPr lang="en-US" sz="2800" b="1" dirty="0">
                <a:solidFill>
                  <a:srgbClr val="FF0000"/>
                </a:solidFill>
                <a:latin typeface="Arial" charset="0"/>
                <a:ea typeface="ＭＳ Ｐゴシック" pitchFamily="34" charset="-128"/>
                <a:cs typeface="Arial" charset="0"/>
              </a:rPr>
              <a:t>Yes</a:t>
            </a:r>
            <a:r>
              <a:rPr lang="en-US" sz="2800" b="1" dirty="0">
                <a:latin typeface="Arial" charset="0"/>
                <a:ea typeface="ＭＳ Ｐゴシック" pitchFamily="34" charset="-128"/>
                <a:cs typeface="Arial" charset="0"/>
              </a:rPr>
              <a:t>, humans have been adding greenhouse gases to the atmosphere for so many years now, that even if all emissions stopped today, the planet would still continue to warm for decades to come</a:t>
            </a:r>
          </a:p>
          <a:p>
            <a:pPr marL="514350" indent="-514350">
              <a:spcAft>
                <a:spcPts val="1200"/>
              </a:spcAft>
              <a:buFont typeface="+mj-lt"/>
              <a:buAutoNum type="alphaUcPeriod"/>
            </a:pPr>
            <a:r>
              <a:rPr lang="en-US" sz="2800" dirty="0">
                <a:latin typeface="Arial" charset="0"/>
                <a:ea typeface="ＭＳ Ｐゴシック" pitchFamily="34" charset="-128"/>
                <a:cs typeface="Arial" charset="0"/>
              </a:rPr>
              <a:t>No, the greenhouse gases in the atmosphere would quickly dissipate, immediately stopping the warming and related changes in the climate</a:t>
            </a:r>
          </a:p>
        </p:txBody>
      </p:sp>
    </p:spTree>
    <p:extLst>
      <p:ext uri="{BB962C8B-B14F-4D97-AF65-F5344CB8AC3E}">
        <p14:creationId xmlns:p14="http://schemas.microsoft.com/office/powerpoint/2010/main" val="163778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5A45"/>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EB92BD1-7E99-D149-A6BC-307A7F87FC04}"/>
              </a:ext>
            </a:extLst>
          </p:cNvPr>
          <p:cNvSpPr txBox="1">
            <a:spLocks/>
          </p:cNvSpPr>
          <p:nvPr/>
        </p:nvSpPr>
        <p:spPr bwMode="auto">
          <a:xfrm>
            <a:off x="31636" y="1052736"/>
            <a:ext cx="6575425" cy="440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8288" indent="-268288" algn="l" rtl="0" eaLnBrk="0" fontAlgn="base" hangingPunct="0">
              <a:spcBef>
                <a:spcPct val="20000"/>
              </a:spcBef>
              <a:spcAft>
                <a:spcPct val="0"/>
              </a:spcAft>
              <a:buClr>
                <a:srgbClr val="C00000"/>
              </a:buClr>
              <a:buSzPct val="80000"/>
              <a:buFont typeface="Wingdings" pitchFamily="2" charset="2"/>
              <a:buChar char="§"/>
              <a:defRPr sz="2200" kern="1200">
                <a:solidFill>
                  <a:schemeClr val="tx1"/>
                </a:solidFill>
                <a:latin typeface="Arial" charset="0"/>
                <a:ea typeface="MS PGothic" panose="020B0600070205080204" pitchFamily="34" charset="-128"/>
                <a:cs typeface="MS PGothic" panose="020B0600070205080204" pitchFamily="34" charset="-128"/>
              </a:defRPr>
            </a:lvl1pPr>
            <a:lvl2pPr marL="538163" indent="-269875" algn="l" rtl="0" eaLnBrk="0" fontAlgn="base" hangingPunct="0">
              <a:spcBef>
                <a:spcPct val="20000"/>
              </a:spcBef>
              <a:spcAft>
                <a:spcPct val="0"/>
              </a:spcAft>
              <a:buClr>
                <a:srgbClr val="C00000"/>
              </a:buClr>
              <a:buSzPct val="80000"/>
              <a:buFont typeface="Wingdings" pitchFamily="2" charset="2"/>
              <a:buChar char="§"/>
              <a:defRPr sz="2000" kern="1200">
                <a:solidFill>
                  <a:schemeClr val="tx1"/>
                </a:solidFill>
                <a:latin typeface="Arial" charset="0"/>
                <a:ea typeface="MS PGothic" panose="020B0600070205080204" pitchFamily="34" charset="-128"/>
                <a:cs typeface="Arial" charset="0"/>
              </a:defRPr>
            </a:lvl2pPr>
            <a:lvl3pPr marL="806450" indent="-268288" algn="l" rtl="0" eaLnBrk="0" fontAlgn="base" hangingPunct="0">
              <a:spcBef>
                <a:spcPct val="20000"/>
              </a:spcBef>
              <a:spcAft>
                <a:spcPct val="0"/>
              </a:spcAft>
              <a:buClr>
                <a:srgbClr val="C00000"/>
              </a:buClr>
              <a:buSzPct val="80000"/>
              <a:buFont typeface="Wingdings" pitchFamily="2" charset="2"/>
              <a:buChar char="§"/>
              <a:defRPr sz="2000" kern="1200">
                <a:solidFill>
                  <a:schemeClr val="tx1"/>
                </a:solidFill>
                <a:latin typeface="Arial" charset="0"/>
                <a:ea typeface="MS PGothic" panose="020B0600070205080204" pitchFamily="34" charset="-128"/>
                <a:cs typeface="Arial" charset="0"/>
              </a:defRPr>
            </a:lvl3pPr>
            <a:lvl4pPr marL="806450" indent="-268288" algn="l" rtl="0" eaLnBrk="0" fontAlgn="base" hangingPunct="0">
              <a:spcBef>
                <a:spcPct val="20000"/>
              </a:spcBef>
              <a:spcAft>
                <a:spcPct val="0"/>
              </a:spcAft>
              <a:buClr>
                <a:srgbClr val="C00000"/>
              </a:buClr>
              <a:buSzPct val="80000"/>
              <a:buFont typeface="Wingdings" pitchFamily="2" charset="2"/>
              <a:buChar char="§"/>
              <a:defRPr sz="2000" kern="1200">
                <a:solidFill>
                  <a:schemeClr val="tx1"/>
                </a:solidFill>
                <a:latin typeface="Arial" charset="0"/>
                <a:ea typeface="MS PGothic" panose="020B0600070205080204" pitchFamily="34" charset="-128"/>
                <a:cs typeface="Arial" charset="0"/>
              </a:defRPr>
            </a:lvl4pPr>
            <a:lvl5pPr marL="806450" indent="-268288" algn="l" rtl="0" eaLnBrk="0" fontAlgn="base" hangingPunct="0">
              <a:spcBef>
                <a:spcPct val="20000"/>
              </a:spcBef>
              <a:spcAft>
                <a:spcPct val="0"/>
              </a:spcAft>
              <a:buClr>
                <a:srgbClr val="C00000"/>
              </a:buClr>
              <a:buSzPct val="80000"/>
              <a:buFont typeface="Wingdings" pitchFamily="2" charset="2"/>
              <a:buChar char="§"/>
              <a:defRPr sz="2000" kern="1200">
                <a:solidFill>
                  <a:schemeClr val="tx1"/>
                </a:solidFill>
                <a:latin typeface="Arial" charset="0"/>
                <a:ea typeface="MS PGothic" panose="020B0600070205080204" pitchFamily="34" charset="-128"/>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a:solidFill>
                  <a:schemeClr val="bg1"/>
                </a:solidFill>
              </a:rPr>
              <a:t>Objectives </a:t>
            </a:r>
          </a:p>
          <a:p>
            <a:pPr marL="0" indent="0" algn="ctr">
              <a:buNone/>
            </a:pPr>
            <a:endParaRPr lang="en-US" sz="4400" b="1" dirty="0">
              <a:solidFill>
                <a:schemeClr val="bg1"/>
              </a:solidFill>
            </a:endParaRPr>
          </a:p>
          <a:p>
            <a:pPr marL="0" indent="0" algn="ctr">
              <a:buNone/>
            </a:pPr>
            <a:r>
              <a:rPr lang="en-US" sz="3600" b="1" dirty="0">
                <a:solidFill>
                  <a:schemeClr val="bg1"/>
                </a:solidFill>
              </a:rPr>
              <a:t>Have fun</a:t>
            </a:r>
          </a:p>
          <a:p>
            <a:pPr marL="0" indent="0" algn="ctr">
              <a:buNone/>
            </a:pPr>
            <a:r>
              <a:rPr lang="en-US" sz="3600" b="1" dirty="0">
                <a:solidFill>
                  <a:schemeClr val="bg1"/>
                </a:solidFill>
              </a:rPr>
              <a:t>Test your knowledge</a:t>
            </a:r>
          </a:p>
          <a:p>
            <a:pPr marL="0" indent="0" algn="ctr">
              <a:buNone/>
            </a:pPr>
            <a:r>
              <a:rPr lang="en-US" sz="3600" b="1" dirty="0">
                <a:solidFill>
                  <a:schemeClr val="bg1"/>
                </a:solidFill>
              </a:rPr>
              <a:t>Learn more</a:t>
            </a:r>
          </a:p>
          <a:p>
            <a:pPr marL="0" indent="0" algn="ctr">
              <a:buNone/>
            </a:pPr>
            <a:r>
              <a:rPr lang="en-US" sz="3600" b="1" dirty="0">
                <a:solidFill>
                  <a:schemeClr val="bg1"/>
                </a:solidFill>
              </a:rPr>
              <a:t>Maybe - win a prize!</a:t>
            </a:r>
          </a:p>
          <a:p>
            <a:pPr marL="0" indent="0">
              <a:buNone/>
              <a:defRPr/>
            </a:pPr>
            <a:endParaRPr lang="en-US" sz="4800" dirty="0">
              <a:solidFill>
                <a:schemeClr val="bg1"/>
              </a:solidFill>
            </a:endParaRPr>
          </a:p>
        </p:txBody>
      </p:sp>
      <p:pic>
        <p:nvPicPr>
          <p:cNvPr id="5" name="Picture 3" descr="C:\Users\desireeda\AppData\Local\Microsoft\Windows\Temporary Internet Files\Content.IE5\KFTNKE6J\MC90019777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061" y="1115858"/>
            <a:ext cx="4807175" cy="44013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pitchFamily="34" charset="0"/>
                <a:cs typeface="Arial" pitchFamily="34" charset="0"/>
              </a:rPr>
              <a:t>6. If we know the climate change projections for 2100, do we need to pay attention to forecasts on shorter timescales?</a:t>
            </a:r>
            <a:endParaRPr lang="nl-NL" sz="3600" dirty="0"/>
          </a:p>
        </p:txBody>
      </p:sp>
      <p:sp>
        <p:nvSpPr>
          <p:cNvPr id="3" name="Content Placeholder 2"/>
          <p:cNvSpPr txBox="1">
            <a:spLocks/>
          </p:cNvSpPr>
          <p:nvPr/>
        </p:nvSpPr>
        <p:spPr>
          <a:xfrm>
            <a:off x="1199456" y="2348880"/>
            <a:ext cx="6840761" cy="2952328"/>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Yes</a:t>
            </a:r>
          </a:p>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No</a:t>
            </a:r>
          </a:p>
          <a:p>
            <a:pPr marL="457200" indent="-457200">
              <a:lnSpc>
                <a:spcPct val="150000"/>
              </a:lnSpc>
              <a:buFont typeface="Calibri" pitchFamily="34" charset="0"/>
              <a:buAutoNum type="alphaUcPeriod"/>
            </a:pPr>
            <a:endParaRPr lang="en-US" sz="2800" b="1" kern="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989669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pitchFamily="34" charset="0"/>
                <a:cs typeface="Arial" pitchFamily="34" charset="0"/>
              </a:rPr>
              <a:t>6. If we know the climate change projections for 2100, do we need to pay attention to forecasts on shorter timescales?</a:t>
            </a:r>
            <a:endParaRPr lang="nl-NL" sz="3600" dirty="0"/>
          </a:p>
        </p:txBody>
      </p:sp>
      <p:sp>
        <p:nvSpPr>
          <p:cNvPr id="4" name="Content Placeholder 2"/>
          <p:cNvSpPr txBox="1">
            <a:spLocks/>
          </p:cNvSpPr>
          <p:nvPr/>
        </p:nvSpPr>
        <p:spPr>
          <a:xfrm>
            <a:off x="1199456" y="2780928"/>
            <a:ext cx="10225136" cy="2952328"/>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spcBef>
                <a:spcPct val="30000"/>
              </a:spcBef>
              <a:buFont typeface="+mj-lt"/>
              <a:buAutoNum type="alphaUcPeriod"/>
              <a:defRPr/>
            </a:pPr>
            <a:r>
              <a:rPr lang="en-US" sz="2800" b="1" dirty="0">
                <a:solidFill>
                  <a:srgbClr val="FF0000"/>
                </a:solidFill>
                <a:latin typeface="Arial" charset="0"/>
                <a:ea typeface="ＭＳ Ｐゴシック" pitchFamily="34" charset="-128"/>
                <a:cs typeface="Arial" charset="0"/>
              </a:rPr>
              <a:t>Yes</a:t>
            </a:r>
            <a:r>
              <a:rPr lang="en-US" sz="2800" b="1" dirty="0">
                <a:latin typeface="Arial" charset="0"/>
                <a:ea typeface="ＭＳ Ｐゴシック" pitchFamily="34" charset="-128"/>
                <a:cs typeface="Arial" charset="0"/>
              </a:rPr>
              <a:t>, because between now and 2100 natural climate variability and weather could bring us conditions/events that are different from the long-term projections</a:t>
            </a:r>
          </a:p>
          <a:p>
            <a:pPr marL="514350" indent="-514350">
              <a:spcBef>
                <a:spcPct val="30000"/>
              </a:spcBef>
              <a:buFont typeface="+mj-lt"/>
              <a:buAutoNum type="alphaUcPeriod"/>
              <a:defRPr/>
            </a:pPr>
            <a:r>
              <a:rPr lang="en-US" sz="2800" dirty="0">
                <a:latin typeface="Arial" charset="0"/>
                <a:ea typeface="ＭＳ Ｐゴシック" pitchFamily="34" charset="-128"/>
                <a:cs typeface="Arial" charset="0"/>
              </a:rPr>
              <a:t>No</a:t>
            </a:r>
          </a:p>
          <a:p>
            <a:pPr marL="457200" indent="-457200">
              <a:lnSpc>
                <a:spcPct val="150000"/>
              </a:lnSpc>
              <a:buFont typeface="Calibri" pitchFamily="34" charset="0"/>
              <a:buAutoNum type="alphaUcPeriod"/>
            </a:pPr>
            <a:endParaRPr lang="en-US" sz="2800" b="1" kern="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206383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pitchFamily="34" charset="0"/>
                <a:cs typeface="Arial" pitchFamily="34" charset="0"/>
              </a:rPr>
              <a:t>7. If we experience an extreme weather event, can we attribute that particular event to climate change?</a:t>
            </a:r>
            <a:endParaRPr lang="nl-NL" sz="3600" dirty="0"/>
          </a:p>
        </p:txBody>
      </p:sp>
      <p:sp>
        <p:nvSpPr>
          <p:cNvPr id="3" name="Content Placeholder 2"/>
          <p:cNvSpPr txBox="1">
            <a:spLocks/>
          </p:cNvSpPr>
          <p:nvPr/>
        </p:nvSpPr>
        <p:spPr>
          <a:xfrm>
            <a:off x="1199456" y="2348880"/>
            <a:ext cx="6840761" cy="2952328"/>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Yes, always</a:t>
            </a:r>
          </a:p>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Yes, sometimes </a:t>
            </a:r>
          </a:p>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No, never</a:t>
            </a:r>
          </a:p>
          <a:p>
            <a:pPr marL="457200" indent="-457200">
              <a:lnSpc>
                <a:spcPct val="150000"/>
              </a:lnSpc>
              <a:buFont typeface="Calibri" pitchFamily="34" charset="0"/>
              <a:buAutoNum type="alphaUcPeriod"/>
            </a:pPr>
            <a:endParaRPr lang="en-US" sz="2800" b="1" kern="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194731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79376" y="692696"/>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pitchFamily="34" charset="0"/>
                <a:cs typeface="Arial" pitchFamily="34" charset="0"/>
              </a:rPr>
              <a:t>7. If we experience an extreme weather event, can we attribute that particular event to climate change?</a:t>
            </a:r>
            <a:endParaRPr lang="nl-NL" sz="3600" dirty="0"/>
          </a:p>
        </p:txBody>
      </p:sp>
      <p:sp>
        <p:nvSpPr>
          <p:cNvPr id="3" name="Content Placeholder 2"/>
          <p:cNvSpPr txBox="1">
            <a:spLocks/>
          </p:cNvSpPr>
          <p:nvPr/>
        </p:nvSpPr>
        <p:spPr>
          <a:xfrm>
            <a:off x="1199456" y="2348880"/>
            <a:ext cx="10513167" cy="4176464"/>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Yes, always</a:t>
            </a:r>
          </a:p>
          <a:p>
            <a:pPr marL="514350" indent="-514350">
              <a:buFont typeface="Calibri" pitchFamily="34" charset="0"/>
              <a:buAutoNum type="alphaUcPeriod"/>
            </a:pPr>
            <a:r>
              <a:rPr lang="en-US" sz="2800" b="1" dirty="0">
                <a:solidFill>
                  <a:srgbClr val="FF0000"/>
                </a:solidFill>
                <a:latin typeface="Arial" charset="0"/>
                <a:ea typeface="ＭＳ Ｐゴシック" pitchFamily="34" charset="-128"/>
                <a:cs typeface="Arial" charset="0"/>
              </a:rPr>
              <a:t>Yes, sometimes - </a:t>
            </a:r>
            <a:r>
              <a:rPr lang="en-US" altLang="en-US" sz="2800" dirty="0"/>
              <a:t>Climate scientists used to say “we can’t attribute any single event to global warming”</a:t>
            </a:r>
            <a:r>
              <a:rPr lang="en-GB" altLang="en-US" sz="2800" dirty="0"/>
              <a:t>. </a:t>
            </a:r>
            <a:r>
              <a:rPr lang="en-US" sz="2800" dirty="0">
                <a:cs typeface="Avenir Light"/>
              </a:rPr>
              <a:t>The science is advancing fast: it is now </a:t>
            </a:r>
            <a:r>
              <a:rPr lang="en-US" sz="2800" i="1" dirty="0">
                <a:cs typeface="Avenir Light"/>
              </a:rPr>
              <a:t>often</a:t>
            </a:r>
            <a:r>
              <a:rPr lang="en-US" sz="2800" dirty="0">
                <a:cs typeface="Avenir Light"/>
              </a:rPr>
              <a:t> possible to estimate the extent to which human-induced climate change has influenced either the </a:t>
            </a:r>
            <a:r>
              <a:rPr lang="en-US" sz="2800" i="1" dirty="0">
                <a:cs typeface="Avenir Light"/>
              </a:rPr>
              <a:t>magnitude</a:t>
            </a:r>
            <a:r>
              <a:rPr lang="en-US" sz="2800" dirty="0">
                <a:cs typeface="Avenir Light"/>
              </a:rPr>
              <a:t> or the </a:t>
            </a:r>
            <a:r>
              <a:rPr lang="en-US" sz="2800" i="1" dirty="0">
                <a:cs typeface="Avenir Light"/>
              </a:rPr>
              <a:t>probability of occurrence</a:t>
            </a:r>
            <a:r>
              <a:rPr lang="en-US" sz="2800" dirty="0">
                <a:cs typeface="Avenir Light"/>
              </a:rPr>
              <a:t> of specific types of events</a:t>
            </a:r>
            <a:endParaRPr lang="en-US" sz="2800" b="1" dirty="0">
              <a:solidFill>
                <a:srgbClr val="FF0000"/>
              </a:solidFill>
              <a:latin typeface="Arial" charset="0"/>
              <a:ea typeface="ＭＳ Ｐゴシック" pitchFamily="34" charset="-128"/>
              <a:cs typeface="Arial" charset="0"/>
            </a:endParaRPr>
          </a:p>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No, never</a:t>
            </a:r>
          </a:p>
          <a:p>
            <a:pPr marL="457200" indent="-457200">
              <a:lnSpc>
                <a:spcPct val="150000"/>
              </a:lnSpc>
              <a:buFont typeface="Calibri" pitchFamily="34" charset="0"/>
              <a:buAutoNum type="alphaUcPeriod"/>
            </a:pPr>
            <a:endParaRPr lang="en-US" sz="2800" b="1" kern="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855991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pitchFamily="34" charset="0"/>
                <a:cs typeface="Arial" pitchFamily="34" charset="0"/>
              </a:rPr>
              <a:t>8. By </a:t>
            </a:r>
            <a:r>
              <a:rPr lang="en-US" altLang="en-US" sz="3600" b="1" dirty="0">
                <a:solidFill>
                  <a:schemeClr val="tx1"/>
                </a:solidFill>
                <a:latin typeface="Arial" panose="020B0604020202020204" pitchFamily="34" charset="0"/>
                <a:cs typeface="Arial" panose="020B0604020202020204" pitchFamily="34" charset="0"/>
              </a:rPr>
              <a:t>what year will we pass the 1.5 degrees in warming limit according to current projections? (question date: 2018)</a:t>
            </a:r>
            <a:endParaRPr lang="nl-NL" sz="3600" dirty="0"/>
          </a:p>
        </p:txBody>
      </p:sp>
      <p:sp>
        <p:nvSpPr>
          <p:cNvPr id="3" name="Content Placeholder 2"/>
          <p:cNvSpPr txBox="1">
            <a:spLocks/>
          </p:cNvSpPr>
          <p:nvPr/>
        </p:nvSpPr>
        <p:spPr>
          <a:xfrm>
            <a:off x="1199456" y="2348880"/>
            <a:ext cx="6840761" cy="2952328"/>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2100</a:t>
            </a:r>
          </a:p>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2060</a:t>
            </a:r>
          </a:p>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2040</a:t>
            </a:r>
          </a:p>
          <a:p>
            <a:pPr marL="457200" indent="-457200">
              <a:lnSpc>
                <a:spcPct val="150000"/>
              </a:lnSpc>
              <a:buFont typeface="Calibri" pitchFamily="34" charset="0"/>
              <a:buAutoNum type="alphaUcPeriod"/>
            </a:pPr>
            <a:endParaRPr lang="en-US" sz="2800" b="1" kern="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79931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pitchFamily="34" charset="0"/>
                <a:cs typeface="Arial" pitchFamily="34" charset="0"/>
              </a:rPr>
              <a:t>8. By </a:t>
            </a:r>
            <a:r>
              <a:rPr lang="en-US" altLang="en-US" sz="3600" b="1" dirty="0">
                <a:solidFill>
                  <a:schemeClr val="tx1"/>
                </a:solidFill>
                <a:latin typeface="Arial" panose="020B0604020202020204" pitchFamily="34" charset="0"/>
                <a:cs typeface="Arial" panose="020B0604020202020204" pitchFamily="34" charset="0"/>
              </a:rPr>
              <a:t>what year will we pass the 1.5 degrees in warming limit according to current projections? (question date: 2018)</a:t>
            </a:r>
            <a:endParaRPr lang="nl-NL" sz="3600" dirty="0"/>
          </a:p>
        </p:txBody>
      </p:sp>
      <p:sp>
        <p:nvSpPr>
          <p:cNvPr id="3" name="Content Placeholder 2"/>
          <p:cNvSpPr txBox="1">
            <a:spLocks/>
          </p:cNvSpPr>
          <p:nvPr/>
        </p:nvSpPr>
        <p:spPr>
          <a:xfrm>
            <a:off x="1199456" y="2348880"/>
            <a:ext cx="6840761" cy="2952328"/>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2100</a:t>
            </a:r>
          </a:p>
          <a:p>
            <a:pPr marL="514350" indent="-514350">
              <a:lnSpc>
                <a:spcPct val="150000"/>
              </a:lnSpc>
              <a:buFont typeface="Calibri" pitchFamily="34" charset="0"/>
              <a:buAutoNum type="alphaUcPeriod"/>
            </a:pPr>
            <a:r>
              <a:rPr lang="en-US" sz="2800" dirty="0">
                <a:latin typeface="Arial" charset="0"/>
                <a:ea typeface="ＭＳ Ｐゴシック" pitchFamily="34" charset="-128"/>
                <a:cs typeface="Arial" charset="0"/>
              </a:rPr>
              <a:t>2060</a:t>
            </a:r>
          </a:p>
          <a:p>
            <a:pPr marL="514350" indent="-514350">
              <a:lnSpc>
                <a:spcPct val="150000"/>
              </a:lnSpc>
              <a:buFont typeface="Calibri" pitchFamily="34" charset="0"/>
              <a:buAutoNum type="alphaUcPeriod"/>
            </a:pPr>
            <a:r>
              <a:rPr lang="en-US" sz="2800" b="1" dirty="0">
                <a:solidFill>
                  <a:srgbClr val="FF0000"/>
                </a:solidFill>
                <a:latin typeface="Arial" charset="0"/>
                <a:ea typeface="ＭＳ Ｐゴシック" pitchFamily="34" charset="-128"/>
                <a:cs typeface="Arial" charset="0"/>
              </a:rPr>
              <a:t>2040</a:t>
            </a:r>
          </a:p>
          <a:p>
            <a:pPr marL="457200" indent="-457200">
              <a:lnSpc>
                <a:spcPct val="150000"/>
              </a:lnSpc>
              <a:buFont typeface="Calibri" pitchFamily="34" charset="0"/>
              <a:buAutoNum type="alphaUcPeriod"/>
            </a:pPr>
            <a:endParaRPr lang="en-US" sz="2800" b="1" kern="0" dirty="0">
              <a:latin typeface="Arial" charset="0"/>
              <a:ea typeface="ＭＳ Ｐゴシック" pitchFamily="34" charset="-128"/>
              <a:cs typeface="Arial" charset="0"/>
            </a:endParaRPr>
          </a:p>
        </p:txBody>
      </p:sp>
      <p:sp>
        <p:nvSpPr>
          <p:cNvPr id="4" name="Rectangle 3"/>
          <p:cNvSpPr/>
          <p:nvPr/>
        </p:nvSpPr>
        <p:spPr>
          <a:xfrm>
            <a:off x="2927648" y="3938116"/>
            <a:ext cx="8448601" cy="2308324"/>
          </a:xfrm>
          <a:prstGeom prst="rect">
            <a:avLst/>
          </a:prstGeom>
        </p:spPr>
        <p:txBody>
          <a:bodyPr wrap="square">
            <a:spAutoFit/>
          </a:bodyPr>
          <a:lstStyle/>
          <a:p>
            <a:pPr marL="282575" indent="0" defTabSz="914400" eaLnBrk="1" hangingPunct="1">
              <a:buFont typeface="Arial" panose="020B0604020202020204" pitchFamily="34" charset="0"/>
              <a:buNone/>
              <a:defRPr/>
            </a:pPr>
            <a:r>
              <a:rPr lang="en-US" altLang="fi-FI" sz="2400" i="1" dirty="0">
                <a:cs typeface="Arial Black" panose="020B0604020202020204" pitchFamily="34" charset="0"/>
              </a:rPr>
              <a:t>At current warming rate we will hit 1.5 degrees of warming by 2040. Even if we stopped emissions now the world would continue to warm due to the emissions already in the atmosphere, therefore we need to halve emissions within 11 years and get to net carbon zero by 2050 to stay within 1.5 limit.</a:t>
            </a:r>
            <a:endParaRPr lang="en-US" altLang="fi-FI" sz="2400" b="1" i="1" dirty="0">
              <a:cs typeface="Arial Black" panose="020B0604020202020204" pitchFamily="34" charset="0"/>
            </a:endParaRPr>
          </a:p>
        </p:txBody>
      </p:sp>
    </p:spTree>
    <p:extLst>
      <p:ext uri="{BB962C8B-B14F-4D97-AF65-F5344CB8AC3E}">
        <p14:creationId xmlns:p14="http://schemas.microsoft.com/office/powerpoint/2010/main" val="133681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charset="0"/>
                <a:ea typeface="ＭＳ Ｐゴシック" pitchFamily="34" charset="-128"/>
                <a:cs typeface="Arial" charset="0"/>
              </a:rPr>
              <a:t>Bonus: Race for both teams - </a:t>
            </a:r>
            <a:br>
              <a:rPr lang="en-US" sz="3600" b="1" dirty="0">
                <a:solidFill>
                  <a:schemeClr val="tx1"/>
                </a:solidFill>
                <a:latin typeface="Arial" charset="0"/>
                <a:ea typeface="ＭＳ Ｐゴシック" pitchFamily="34" charset="-128"/>
                <a:cs typeface="Arial" charset="0"/>
              </a:rPr>
            </a:br>
            <a:r>
              <a:rPr lang="en-US" sz="3600" b="1" dirty="0">
                <a:solidFill>
                  <a:schemeClr val="tx1"/>
                </a:solidFill>
                <a:latin typeface="Arial" charset="0"/>
                <a:ea typeface="ＭＳ Ｐゴシック" pitchFamily="34" charset="-128"/>
                <a:cs typeface="Arial" charset="0"/>
              </a:rPr>
              <a:t>a point for the team that finishes first!</a:t>
            </a:r>
            <a:endParaRPr lang="nl-NL" sz="3600" b="1" kern="0" dirty="0">
              <a:solidFill>
                <a:schemeClr val="tx1"/>
              </a:solidFill>
              <a:latin typeface="Arial" charset="0"/>
              <a:ea typeface="ＭＳ Ｐゴシック" pitchFamily="34" charset="-128"/>
              <a:cs typeface="Arial" charset="0"/>
            </a:endParaRPr>
          </a:p>
        </p:txBody>
      </p:sp>
      <p:sp>
        <p:nvSpPr>
          <p:cNvPr id="6" name="Content Placeholder 2"/>
          <p:cNvSpPr txBox="1">
            <a:spLocks/>
          </p:cNvSpPr>
          <p:nvPr/>
        </p:nvSpPr>
        <p:spPr>
          <a:xfrm>
            <a:off x="2783632" y="3356992"/>
            <a:ext cx="6093282" cy="1455558"/>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buFontTx/>
              <a:buNone/>
            </a:pPr>
            <a:r>
              <a:rPr lang="en-US" sz="2800" b="1" dirty="0">
                <a:latin typeface="Arial" charset="0"/>
                <a:ea typeface="ＭＳ Ｐゴシック" pitchFamily="34" charset="-128"/>
                <a:cs typeface="Arial" charset="0"/>
              </a:rPr>
              <a:t>Match the following terms with their correct definitions…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176" y="2421884"/>
            <a:ext cx="4781332" cy="4781332"/>
          </a:xfrm>
          <a:prstGeom prst="rect">
            <a:avLst/>
          </a:prstGeom>
        </p:spPr>
      </p:pic>
    </p:spTree>
    <p:extLst>
      <p:ext uri="{BB962C8B-B14F-4D97-AF65-F5344CB8AC3E}">
        <p14:creationId xmlns:p14="http://schemas.microsoft.com/office/powerpoint/2010/main" val="2106704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663575" y="1290638"/>
            <a:ext cx="3657600" cy="730250"/>
          </a:xfrm>
          <a:prstGeom prst="rect">
            <a:avLst/>
          </a:prstGeom>
        </p:spPr>
        <p:txBody>
          <a:bodyPr anchor="b"/>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 typeface="Arial" charset="0"/>
              <a:buNone/>
            </a:pPr>
            <a:r>
              <a:rPr lang="en-US" sz="2400" b="1" kern="0">
                <a:latin typeface="Arial" charset="0"/>
                <a:ea typeface="ＭＳ Ｐゴシック" pitchFamily="34" charset="-128"/>
                <a:cs typeface="Arial" charset="0"/>
              </a:rPr>
              <a:t>Term	</a:t>
            </a:r>
            <a:endParaRPr lang="en-US" sz="2400" b="1" kern="0" dirty="0">
              <a:latin typeface="Arial" charset="0"/>
              <a:ea typeface="ＭＳ Ｐゴシック" pitchFamily="34" charset="-128"/>
              <a:cs typeface="Arial" charset="0"/>
            </a:endParaRPr>
          </a:p>
        </p:txBody>
      </p:sp>
      <p:sp>
        <p:nvSpPr>
          <p:cNvPr id="4" name="Rectangle 3"/>
          <p:cNvSpPr txBox="1">
            <a:spLocks noChangeArrowheads="1"/>
          </p:cNvSpPr>
          <p:nvPr/>
        </p:nvSpPr>
        <p:spPr>
          <a:xfrm>
            <a:off x="479376" y="2476277"/>
            <a:ext cx="4680520" cy="33289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ts val="0"/>
              </a:spcBef>
              <a:buFont typeface="+mj-lt"/>
              <a:buAutoNum type="arabicPeriod"/>
            </a:pPr>
            <a:r>
              <a:rPr lang="en-GB" sz="2000" b="1" kern="0" dirty="0">
                <a:latin typeface="Arial" charset="0"/>
                <a:ea typeface="ＭＳ Ｐゴシック" pitchFamily="34" charset="-128"/>
                <a:cs typeface="Arial" charset="0"/>
              </a:rPr>
              <a:t>Climate resilience</a:t>
            </a: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r>
              <a:rPr lang="en-US" sz="2000" b="1" kern="0" dirty="0">
                <a:latin typeface="Arial" charset="0"/>
                <a:ea typeface="ＭＳ Ｐゴシック" pitchFamily="34" charset="-128"/>
                <a:cs typeface="Arial" charset="0"/>
              </a:rPr>
              <a:t>Climate change adaptation</a:t>
            </a: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r>
              <a:rPr lang="en-US" sz="2000" b="1" kern="0" dirty="0">
                <a:latin typeface="Arial" charset="0"/>
                <a:ea typeface="ＭＳ Ｐゴシック" pitchFamily="34" charset="-128"/>
                <a:cs typeface="Arial" charset="0"/>
              </a:rPr>
              <a:t>Climate change mitigation</a:t>
            </a: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p:txBody>
      </p:sp>
      <p:sp>
        <p:nvSpPr>
          <p:cNvPr id="5" name="Text Placeholder 5"/>
          <p:cNvSpPr txBox="1">
            <a:spLocks/>
          </p:cNvSpPr>
          <p:nvPr/>
        </p:nvSpPr>
        <p:spPr>
          <a:xfrm>
            <a:off x="3801236" y="1325700"/>
            <a:ext cx="3657600" cy="730250"/>
          </a:xfrm>
          <a:prstGeom prst="rect">
            <a:avLst/>
          </a:prstGeom>
        </p:spPr>
        <p:txBody>
          <a:bodyPr anchor="b"/>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 typeface="Arial" charset="0"/>
              <a:buNone/>
            </a:pPr>
            <a:r>
              <a:rPr lang="en-US" sz="2400" b="1" kern="0">
                <a:latin typeface="Arial" charset="0"/>
                <a:ea typeface="ＭＳ Ｐゴシック" pitchFamily="34" charset="-128"/>
                <a:cs typeface="Arial" charset="0"/>
              </a:rPr>
              <a:t>Definition</a:t>
            </a:r>
            <a:endParaRPr lang="en-US" sz="2400" b="1" kern="0" dirty="0">
              <a:latin typeface="Arial" charset="0"/>
              <a:ea typeface="ＭＳ Ｐゴシック" pitchFamily="34" charset="-128"/>
              <a:cs typeface="Arial" charset="0"/>
            </a:endParaRPr>
          </a:p>
        </p:txBody>
      </p:sp>
      <p:sp>
        <p:nvSpPr>
          <p:cNvPr id="6" name="Content Placeholder 6"/>
          <p:cNvSpPr txBox="1">
            <a:spLocks/>
          </p:cNvSpPr>
          <p:nvPr/>
        </p:nvSpPr>
        <p:spPr>
          <a:xfrm>
            <a:off x="5015880" y="2476277"/>
            <a:ext cx="6912768" cy="40497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ts val="0"/>
              </a:spcBef>
              <a:spcAft>
                <a:spcPts val="0"/>
              </a:spcAft>
              <a:buFont typeface="+mj-lt"/>
              <a:buAutoNum type="alphaLcPeriod"/>
            </a:pPr>
            <a:r>
              <a:rPr lang="en-US" sz="2000" kern="0" dirty="0">
                <a:latin typeface="Arial" charset="0"/>
                <a:ea typeface="ＭＳ Ｐゴシック" pitchFamily="34" charset="-128"/>
                <a:cs typeface="Arial" charset="0"/>
              </a:rPr>
              <a:t>Action taken to reduce the amount of greenhouse gasses in the atmosphere</a:t>
            </a:r>
          </a:p>
          <a:p>
            <a:pPr marL="457200" indent="-457200">
              <a:spcBef>
                <a:spcPts val="0"/>
              </a:spcBef>
              <a:spcAft>
                <a:spcPts val="0"/>
              </a:spcAft>
              <a:buFont typeface="+mj-lt"/>
              <a:buAutoNum type="alphaLcPeriod"/>
            </a:pPr>
            <a:endParaRPr lang="en-US" sz="2000" kern="0" dirty="0">
              <a:latin typeface="Arial" charset="0"/>
              <a:ea typeface="ＭＳ Ｐゴシック" pitchFamily="34" charset="-128"/>
              <a:cs typeface="Arial" charset="0"/>
            </a:endParaRPr>
          </a:p>
          <a:p>
            <a:pPr marL="457200" indent="-457200">
              <a:spcBef>
                <a:spcPts val="0"/>
              </a:spcBef>
              <a:spcAft>
                <a:spcPts val="0"/>
              </a:spcAft>
              <a:buFont typeface="+mj-lt"/>
              <a:buAutoNum type="alphaLcPeriod"/>
            </a:pPr>
            <a:r>
              <a:rPr lang="en-US" sz="2000" kern="0" dirty="0">
                <a:latin typeface="Arial" charset="0"/>
                <a:ea typeface="ＭＳ Ｐゴシック" pitchFamily="34" charset="-128"/>
                <a:cs typeface="Arial" charset="0"/>
              </a:rPr>
              <a:t>Action taken to reduce the impacts of climate change on lives, livelihoods and ecosystems</a:t>
            </a:r>
          </a:p>
          <a:p>
            <a:pPr marL="457200" indent="-457200">
              <a:spcBef>
                <a:spcPts val="0"/>
              </a:spcBef>
              <a:spcAft>
                <a:spcPts val="0"/>
              </a:spcAft>
              <a:buFont typeface="+mj-lt"/>
              <a:buAutoNum type="alphaLcPeriod"/>
            </a:pPr>
            <a:endParaRPr lang="en-GB" sz="2000" kern="0" dirty="0">
              <a:latin typeface="Arial" charset="0"/>
              <a:ea typeface="ＭＳ Ｐゴシック" pitchFamily="34" charset="-128"/>
              <a:cs typeface="Arial" charset="0"/>
            </a:endParaRPr>
          </a:p>
          <a:p>
            <a:pPr marL="457200" indent="-457200">
              <a:spcBef>
                <a:spcPts val="0"/>
              </a:spcBef>
              <a:spcAft>
                <a:spcPts val="0"/>
              </a:spcAft>
              <a:buFont typeface="+mj-lt"/>
              <a:buAutoNum type="alphaLcPeriod"/>
            </a:pPr>
            <a:r>
              <a:rPr lang="en-GB" sz="2000" kern="0" dirty="0">
                <a:latin typeface="Arial" charset="0"/>
                <a:ea typeface="ＭＳ Ｐゴシック" pitchFamily="34" charset="-128"/>
                <a:cs typeface="Arial" charset="0"/>
              </a:rPr>
              <a:t>The ability of a system (household, community, farm, value chain, ecosystem) to anticipate, absorb, accommodate or recover from the effects of a climate shock or stress</a:t>
            </a:r>
          </a:p>
          <a:p>
            <a:pPr marL="457200" indent="-457200">
              <a:spcBef>
                <a:spcPts val="0"/>
              </a:spcBef>
              <a:spcAft>
                <a:spcPts val="0"/>
              </a:spcAft>
              <a:buFont typeface="+mj-lt"/>
              <a:buAutoNum type="alphaLcPeriod"/>
            </a:pPr>
            <a:endParaRPr lang="en-US" sz="2000" kern="0" dirty="0">
              <a:latin typeface="Arial" charset="0"/>
              <a:ea typeface="ＭＳ Ｐゴシック" pitchFamily="34" charset="-128"/>
              <a:cs typeface="Arial" charset="0"/>
            </a:endParaRPr>
          </a:p>
        </p:txBody>
      </p:sp>
      <p:sp>
        <p:nvSpPr>
          <p:cNvPr id="7"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charset="0"/>
                <a:ea typeface="ＭＳ Ｐゴシック" pitchFamily="34" charset="-128"/>
                <a:cs typeface="Arial" charset="0"/>
              </a:rPr>
              <a:t>Match the term with the definition</a:t>
            </a:r>
            <a:endParaRPr lang="nl-NL" sz="3600" b="1" kern="0" dirty="0">
              <a:solidFill>
                <a:schemeClr val="tx1"/>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99842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663575" y="1290638"/>
            <a:ext cx="3657600" cy="730250"/>
          </a:xfrm>
          <a:prstGeom prst="rect">
            <a:avLst/>
          </a:prstGeom>
        </p:spPr>
        <p:txBody>
          <a:bodyPr anchor="b"/>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 typeface="Arial" charset="0"/>
              <a:buNone/>
            </a:pPr>
            <a:r>
              <a:rPr lang="en-US" sz="2400" b="1" kern="0">
                <a:latin typeface="Arial" charset="0"/>
                <a:ea typeface="ＭＳ Ｐゴシック" pitchFamily="34" charset="-128"/>
                <a:cs typeface="Arial" charset="0"/>
              </a:rPr>
              <a:t>Term	</a:t>
            </a:r>
            <a:endParaRPr lang="en-US" sz="2400" b="1" kern="0" dirty="0">
              <a:latin typeface="Arial" charset="0"/>
              <a:ea typeface="ＭＳ Ｐゴシック" pitchFamily="34" charset="-128"/>
              <a:cs typeface="Arial" charset="0"/>
            </a:endParaRPr>
          </a:p>
        </p:txBody>
      </p:sp>
      <p:sp>
        <p:nvSpPr>
          <p:cNvPr id="4" name="Rectangle 3"/>
          <p:cNvSpPr txBox="1">
            <a:spLocks noChangeArrowheads="1"/>
          </p:cNvSpPr>
          <p:nvPr/>
        </p:nvSpPr>
        <p:spPr>
          <a:xfrm>
            <a:off x="479376" y="2476277"/>
            <a:ext cx="4680520" cy="33289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ts val="0"/>
              </a:spcBef>
              <a:buFont typeface="+mj-lt"/>
              <a:buAutoNum type="arabicPeriod"/>
            </a:pPr>
            <a:r>
              <a:rPr lang="en-GB" sz="2000" b="1" kern="0" dirty="0">
                <a:latin typeface="Arial" charset="0"/>
                <a:ea typeface="ＭＳ Ｐゴシック" pitchFamily="34" charset="-128"/>
                <a:cs typeface="Arial" charset="0"/>
              </a:rPr>
              <a:t>Climate resilience</a:t>
            </a: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r>
              <a:rPr lang="en-US" sz="2000" b="1" kern="0" dirty="0">
                <a:latin typeface="Arial" charset="0"/>
                <a:ea typeface="ＭＳ Ｐゴシック" pitchFamily="34" charset="-128"/>
                <a:cs typeface="Arial" charset="0"/>
              </a:rPr>
              <a:t>Climate change adaptation</a:t>
            </a: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a:p>
            <a:pPr marL="457200" indent="-457200">
              <a:spcBef>
                <a:spcPts val="0"/>
              </a:spcBef>
              <a:buFont typeface="+mj-lt"/>
              <a:buAutoNum type="arabicPeriod"/>
            </a:pPr>
            <a:r>
              <a:rPr lang="en-US" sz="2000" b="1" kern="0" dirty="0">
                <a:latin typeface="Arial" charset="0"/>
                <a:ea typeface="ＭＳ Ｐゴシック" pitchFamily="34" charset="-128"/>
                <a:cs typeface="Arial" charset="0"/>
              </a:rPr>
              <a:t>Climate change mitigation</a:t>
            </a:r>
          </a:p>
          <a:p>
            <a:pPr marL="457200" indent="-457200">
              <a:spcBef>
                <a:spcPts val="0"/>
              </a:spcBef>
              <a:buFont typeface="+mj-lt"/>
              <a:buAutoNum type="arabicPeriod"/>
            </a:pPr>
            <a:endParaRPr lang="en-US" sz="2000" b="1" kern="0" dirty="0">
              <a:latin typeface="Arial" charset="0"/>
              <a:ea typeface="ＭＳ Ｐゴシック" pitchFamily="34" charset="-128"/>
              <a:cs typeface="Arial" charset="0"/>
            </a:endParaRPr>
          </a:p>
        </p:txBody>
      </p:sp>
      <p:sp>
        <p:nvSpPr>
          <p:cNvPr id="5" name="Text Placeholder 5"/>
          <p:cNvSpPr txBox="1">
            <a:spLocks/>
          </p:cNvSpPr>
          <p:nvPr/>
        </p:nvSpPr>
        <p:spPr>
          <a:xfrm>
            <a:off x="3801236" y="1325700"/>
            <a:ext cx="3657600" cy="730250"/>
          </a:xfrm>
          <a:prstGeom prst="rect">
            <a:avLst/>
          </a:prstGeom>
        </p:spPr>
        <p:txBody>
          <a:bodyPr anchor="b"/>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 typeface="Arial" charset="0"/>
              <a:buNone/>
            </a:pPr>
            <a:r>
              <a:rPr lang="en-US" sz="2400" b="1" kern="0">
                <a:latin typeface="Arial" charset="0"/>
                <a:ea typeface="ＭＳ Ｐゴシック" pitchFamily="34" charset="-128"/>
                <a:cs typeface="Arial" charset="0"/>
              </a:rPr>
              <a:t>Definition</a:t>
            </a:r>
            <a:endParaRPr lang="en-US" sz="2400" b="1" kern="0" dirty="0">
              <a:latin typeface="Arial" charset="0"/>
              <a:ea typeface="ＭＳ Ｐゴシック" pitchFamily="34" charset="-128"/>
              <a:cs typeface="Arial" charset="0"/>
            </a:endParaRPr>
          </a:p>
        </p:txBody>
      </p:sp>
      <p:sp>
        <p:nvSpPr>
          <p:cNvPr id="6" name="Content Placeholder 6"/>
          <p:cNvSpPr txBox="1">
            <a:spLocks/>
          </p:cNvSpPr>
          <p:nvPr/>
        </p:nvSpPr>
        <p:spPr>
          <a:xfrm>
            <a:off x="5015880" y="2476277"/>
            <a:ext cx="6912768" cy="40497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ts val="0"/>
              </a:spcBef>
              <a:spcAft>
                <a:spcPts val="0"/>
              </a:spcAft>
              <a:buFont typeface="+mj-lt"/>
              <a:buAutoNum type="alphaLcPeriod"/>
            </a:pPr>
            <a:r>
              <a:rPr lang="en-US" sz="2000" kern="0" dirty="0">
                <a:latin typeface="Arial" charset="0"/>
                <a:ea typeface="ＭＳ Ｐゴシック" pitchFamily="34" charset="-128"/>
                <a:cs typeface="Arial" charset="0"/>
              </a:rPr>
              <a:t>Action taken to reduce the amount of greenhouse gasses in the atmosphere</a:t>
            </a:r>
          </a:p>
          <a:p>
            <a:pPr marL="457200" indent="-457200">
              <a:spcBef>
                <a:spcPts val="0"/>
              </a:spcBef>
              <a:spcAft>
                <a:spcPts val="0"/>
              </a:spcAft>
              <a:buFont typeface="+mj-lt"/>
              <a:buAutoNum type="alphaLcPeriod"/>
            </a:pPr>
            <a:endParaRPr lang="en-US" sz="2000" kern="0" dirty="0">
              <a:latin typeface="Arial" charset="0"/>
              <a:ea typeface="ＭＳ Ｐゴシック" pitchFamily="34" charset="-128"/>
              <a:cs typeface="Arial" charset="0"/>
            </a:endParaRPr>
          </a:p>
          <a:p>
            <a:pPr marL="457200" indent="-457200">
              <a:spcBef>
                <a:spcPts val="0"/>
              </a:spcBef>
              <a:spcAft>
                <a:spcPts val="0"/>
              </a:spcAft>
              <a:buFont typeface="+mj-lt"/>
              <a:buAutoNum type="alphaLcPeriod"/>
            </a:pPr>
            <a:r>
              <a:rPr lang="en-US" sz="2000" kern="0" dirty="0">
                <a:latin typeface="Arial" charset="0"/>
                <a:ea typeface="ＭＳ Ｐゴシック" pitchFamily="34" charset="-128"/>
                <a:cs typeface="Arial" charset="0"/>
              </a:rPr>
              <a:t>Action taken to reduce the impacts of climate change on lives, livelihoods and ecosystems</a:t>
            </a:r>
          </a:p>
          <a:p>
            <a:pPr marL="457200" indent="-457200">
              <a:spcBef>
                <a:spcPts val="0"/>
              </a:spcBef>
              <a:spcAft>
                <a:spcPts val="0"/>
              </a:spcAft>
              <a:buFont typeface="+mj-lt"/>
              <a:buAutoNum type="alphaLcPeriod"/>
            </a:pPr>
            <a:endParaRPr lang="en-GB" sz="2000" kern="0" dirty="0">
              <a:latin typeface="Arial" charset="0"/>
              <a:ea typeface="ＭＳ Ｐゴシック" pitchFamily="34" charset="-128"/>
              <a:cs typeface="Arial" charset="0"/>
            </a:endParaRPr>
          </a:p>
          <a:p>
            <a:pPr marL="457200" indent="-457200">
              <a:spcBef>
                <a:spcPts val="0"/>
              </a:spcBef>
              <a:spcAft>
                <a:spcPts val="0"/>
              </a:spcAft>
              <a:buFont typeface="+mj-lt"/>
              <a:buAutoNum type="alphaLcPeriod"/>
            </a:pPr>
            <a:r>
              <a:rPr lang="en-GB" sz="2000" kern="0" dirty="0">
                <a:latin typeface="Arial" charset="0"/>
                <a:ea typeface="ＭＳ Ｐゴシック" pitchFamily="34" charset="-128"/>
                <a:cs typeface="Arial" charset="0"/>
              </a:rPr>
              <a:t>The ability of a system (household, community, farm, value chain, ecosystem) to anticipate, absorb, accommodate or recover from the effects of a climate shock or stress</a:t>
            </a:r>
          </a:p>
          <a:p>
            <a:pPr marL="457200" indent="-457200">
              <a:spcBef>
                <a:spcPts val="0"/>
              </a:spcBef>
              <a:spcAft>
                <a:spcPts val="0"/>
              </a:spcAft>
              <a:buFont typeface="+mj-lt"/>
              <a:buAutoNum type="alphaLcPeriod"/>
            </a:pPr>
            <a:endParaRPr lang="en-US" sz="2000" kern="0" dirty="0">
              <a:latin typeface="Arial" charset="0"/>
              <a:ea typeface="ＭＳ Ｐゴシック" pitchFamily="34" charset="-128"/>
              <a:cs typeface="Arial" charset="0"/>
            </a:endParaRPr>
          </a:p>
        </p:txBody>
      </p:sp>
      <p:sp>
        <p:nvSpPr>
          <p:cNvPr id="7" name="Titel 1"/>
          <p:cNvSpPr txBox="1">
            <a:spLocks/>
          </p:cNvSpPr>
          <p:nvPr/>
        </p:nvSpPr>
        <p:spPr>
          <a:xfrm>
            <a:off x="479376" y="548680"/>
            <a:ext cx="11233247"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dirty="0">
                <a:solidFill>
                  <a:schemeClr val="tx1"/>
                </a:solidFill>
                <a:latin typeface="Arial" charset="0"/>
                <a:ea typeface="ＭＳ Ｐゴシック" pitchFamily="34" charset="-128"/>
                <a:cs typeface="Arial" charset="0"/>
              </a:rPr>
              <a:t>Match the term with the definition</a:t>
            </a:r>
            <a:endParaRPr lang="nl-NL" sz="3600" b="1" kern="0" dirty="0">
              <a:solidFill>
                <a:schemeClr val="tx1"/>
              </a:solidFill>
              <a:latin typeface="Arial" charset="0"/>
              <a:ea typeface="ＭＳ Ｐゴシック" pitchFamily="34" charset="-128"/>
              <a:cs typeface="Arial" charset="0"/>
            </a:endParaRPr>
          </a:p>
        </p:txBody>
      </p:sp>
      <p:cxnSp>
        <p:nvCxnSpPr>
          <p:cNvPr id="8" name="Straight Arrow Connector 7">
            <a:extLst>
              <a:ext uri="{FF2B5EF4-FFF2-40B4-BE49-F238E27FC236}">
                <a16:creationId xmlns:a16="http://schemas.microsoft.com/office/drawing/2014/main" id="{60DB80EA-4013-481B-BE2B-5F6F5C2B1A3B}"/>
              </a:ext>
            </a:extLst>
          </p:cNvPr>
          <p:cNvCxnSpPr>
            <a:cxnSpLocks/>
            <a:endCxn id="6" idx="1"/>
          </p:cNvCxnSpPr>
          <p:nvPr/>
        </p:nvCxnSpPr>
        <p:spPr>
          <a:xfrm>
            <a:off x="3596349" y="2671596"/>
            <a:ext cx="1419531" cy="18295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FAC29FE-1185-42E0-9806-8F6D198D6C12}"/>
              </a:ext>
            </a:extLst>
          </p:cNvPr>
          <p:cNvCxnSpPr>
            <a:cxnSpLocks/>
          </p:cNvCxnSpPr>
          <p:nvPr/>
        </p:nvCxnSpPr>
        <p:spPr>
          <a:xfrm>
            <a:off x="4439816" y="3607700"/>
            <a:ext cx="57606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F860219-359B-450D-8A26-65A6F0809243}"/>
              </a:ext>
            </a:extLst>
          </p:cNvPr>
          <p:cNvCxnSpPr>
            <a:cxnSpLocks/>
          </p:cNvCxnSpPr>
          <p:nvPr/>
        </p:nvCxnSpPr>
        <p:spPr>
          <a:xfrm flipV="1">
            <a:off x="4223792" y="2832970"/>
            <a:ext cx="792088" cy="16681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063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18789" y="548680"/>
            <a:ext cx="12192000"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Challenge Questions</a:t>
            </a:r>
            <a:endParaRPr lang="nl-NL" sz="3600" b="1" kern="0" dirty="0">
              <a:solidFill>
                <a:schemeClr val="tx1"/>
              </a:solidFill>
              <a:latin typeface="Arial" charset="0"/>
              <a:ea typeface="ＭＳ Ｐゴシック" pitchFamily="34" charset="-128"/>
              <a:cs typeface="Arial" charset="0"/>
            </a:endParaRPr>
          </a:p>
        </p:txBody>
      </p:sp>
      <p:sp>
        <p:nvSpPr>
          <p:cNvPr id="6" name="Content Placeholder 2"/>
          <p:cNvSpPr txBox="1">
            <a:spLocks/>
          </p:cNvSpPr>
          <p:nvPr/>
        </p:nvSpPr>
        <p:spPr>
          <a:xfrm>
            <a:off x="983431" y="1772816"/>
            <a:ext cx="10458375" cy="4554661"/>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150000"/>
              </a:lnSpc>
            </a:pPr>
            <a:r>
              <a:rPr lang="en-US" sz="2800" dirty="0">
                <a:latin typeface="Arial" charset="0"/>
                <a:ea typeface="ＭＳ Ｐゴシック" pitchFamily="34" charset="-128"/>
                <a:cs typeface="Arial" charset="0"/>
              </a:rPr>
              <a:t>These questions are not multiple choice</a:t>
            </a:r>
          </a:p>
          <a:p>
            <a:pPr>
              <a:lnSpc>
                <a:spcPct val="150000"/>
              </a:lnSpc>
            </a:pPr>
            <a:r>
              <a:rPr lang="en-US" sz="2800" dirty="0">
                <a:latin typeface="Arial" charset="0"/>
                <a:ea typeface="ＭＳ Ｐゴシック" pitchFamily="34" charset="-128"/>
                <a:cs typeface="Arial" charset="0"/>
              </a:rPr>
              <a:t>Each team has 1 minute to write down an answer</a:t>
            </a:r>
          </a:p>
          <a:p>
            <a:pPr>
              <a:lnSpc>
                <a:spcPct val="150000"/>
              </a:lnSpc>
            </a:pPr>
            <a:r>
              <a:rPr lang="en-US" sz="2800" dirty="0">
                <a:latin typeface="Arial" charset="0"/>
                <a:ea typeface="ＭＳ Ｐゴシック" pitchFamily="34" charset="-128"/>
                <a:cs typeface="Arial" charset="0"/>
              </a:rPr>
              <a:t>Correct answers earn 1 point each (max 5)</a:t>
            </a:r>
          </a:p>
        </p:txBody>
      </p:sp>
    </p:spTree>
    <p:extLst>
      <p:ext uri="{BB962C8B-B14F-4D97-AF65-F5344CB8AC3E}">
        <p14:creationId xmlns:p14="http://schemas.microsoft.com/office/powerpoint/2010/main" val="152336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desireeda\AppData\Local\Microsoft\Windows\Temporary Internet Files\Content.IE5\9Q6BGJBW\MC90019769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9" y="-15074"/>
            <a:ext cx="12200917" cy="6656168"/>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p:cNvSpPr txBox="1">
            <a:spLocks/>
          </p:cNvSpPr>
          <p:nvPr/>
        </p:nvSpPr>
        <p:spPr>
          <a:xfrm>
            <a:off x="24680" y="548680"/>
            <a:ext cx="12192000" cy="854968"/>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First: Pick your team (2 teams)</a:t>
            </a:r>
            <a:endParaRPr lang="nl-NL" sz="3600" b="1" kern="0" dirty="0">
              <a:solidFill>
                <a:schemeClr val="tx1"/>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746014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91544" y="2204864"/>
            <a:ext cx="8621713"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a:solidFill>
                  <a:schemeClr val="tx1"/>
                </a:solidFill>
                <a:latin typeface="Arial" charset="0"/>
                <a:ea typeface="ＭＳ Ｐゴシック" pitchFamily="34" charset="-128"/>
                <a:cs typeface="Arial" charset="0"/>
              </a:rPr>
              <a:t>Name </a:t>
            </a:r>
            <a:r>
              <a:rPr lang="en-US" sz="3600" b="1" kern="0">
                <a:latin typeface="Arial" charset="0"/>
                <a:ea typeface="ＭＳ Ｐゴシック" pitchFamily="34" charset="-128"/>
                <a:cs typeface="Arial" charset="0"/>
              </a:rPr>
              <a:t>five</a:t>
            </a:r>
            <a:r>
              <a:rPr lang="en-US" sz="3600" b="1" kern="0">
                <a:solidFill>
                  <a:schemeClr val="tx1"/>
                </a:solidFill>
                <a:latin typeface="Arial" charset="0"/>
                <a:ea typeface="ＭＳ Ｐゴシック" pitchFamily="34" charset="-128"/>
                <a:cs typeface="Arial" charset="0"/>
              </a:rPr>
              <a:t> things scientists project for our future given climate change</a:t>
            </a:r>
          </a:p>
        </p:txBody>
      </p:sp>
      <p:sp>
        <p:nvSpPr>
          <p:cNvPr id="3" name="Titel 1"/>
          <p:cNvSpPr txBox="1">
            <a:spLocks/>
          </p:cNvSpPr>
          <p:nvPr/>
        </p:nvSpPr>
        <p:spPr>
          <a:xfrm>
            <a:off x="-18789" y="548680"/>
            <a:ext cx="12192000"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Challenge</a:t>
            </a:r>
            <a:endParaRPr lang="nl-NL" sz="3600" b="1" kern="0" dirty="0">
              <a:solidFill>
                <a:schemeClr val="tx1"/>
              </a:solidFill>
              <a:latin typeface="Arial" charset="0"/>
              <a:ea typeface="ＭＳ Ｐゴシック" pitchFamily="34" charset="-128"/>
              <a:cs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352" y="3854044"/>
            <a:ext cx="5832648" cy="2483432"/>
          </a:xfrm>
          <a:prstGeom prst="rect">
            <a:avLst/>
          </a:prstGeom>
        </p:spPr>
      </p:pic>
    </p:spTree>
    <p:extLst>
      <p:ext uri="{BB962C8B-B14F-4D97-AF65-F5344CB8AC3E}">
        <p14:creationId xmlns:p14="http://schemas.microsoft.com/office/powerpoint/2010/main" val="1840720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14" name="Group 26">
            <a:extLst>
              <a:ext uri="{FF2B5EF4-FFF2-40B4-BE49-F238E27FC236}">
                <a16:creationId xmlns:a16="http://schemas.microsoft.com/office/drawing/2014/main" id="{B3D02F5E-9EFB-471E-B97E-817B4624B355}"/>
              </a:ext>
            </a:extLst>
          </p:cNvPr>
          <p:cNvGrpSpPr>
            <a:grpSpLocks/>
          </p:cNvGrpSpPr>
          <p:nvPr/>
        </p:nvGrpSpPr>
        <p:grpSpPr bwMode="auto">
          <a:xfrm>
            <a:off x="1054100" y="4611688"/>
            <a:ext cx="5737225" cy="668337"/>
            <a:chOff x="431" y="2960"/>
            <a:chExt cx="3614" cy="421"/>
          </a:xfrm>
        </p:grpSpPr>
        <p:pic>
          <p:nvPicPr>
            <p:cNvPr id="20502" name="Picture 8" descr="CTK1-impact-6279">
              <a:extLst>
                <a:ext uri="{FF2B5EF4-FFF2-40B4-BE49-F238E27FC236}">
                  <a16:creationId xmlns:a16="http://schemas.microsoft.com/office/drawing/2014/main" id="{B24EE7AB-CB87-4670-AF22-26B18A30A6E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2960"/>
              <a:ext cx="408"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3" name="Content Placeholder 2">
              <a:extLst>
                <a:ext uri="{FF2B5EF4-FFF2-40B4-BE49-F238E27FC236}">
                  <a16:creationId xmlns:a16="http://schemas.microsoft.com/office/drawing/2014/main" id="{D57A3F3C-8212-463B-8506-85A5CDF654F6}"/>
                </a:ext>
              </a:extLst>
            </p:cNvPr>
            <p:cNvSpPr>
              <a:spLocks/>
            </p:cNvSpPr>
            <p:nvPr/>
          </p:nvSpPr>
          <p:spPr bwMode="auto">
            <a:xfrm>
              <a:off x="962" y="3012"/>
              <a:ext cx="3083"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Clr>
                  <a:srgbClr val="C00000"/>
                </a:buClr>
                <a:buSzPct val="80000"/>
                <a:buFont typeface="Wingdings" panose="05000000000000000000" pitchFamily="2" charset="2"/>
                <a:buNone/>
              </a:pPr>
              <a:r>
                <a:rPr lang="en-US" altLang="en-US" sz="2400" b="1">
                  <a:solidFill>
                    <a:srgbClr val="000000"/>
                  </a:solidFill>
                </a:rPr>
                <a:t>Changing rainfall patterns</a:t>
              </a:r>
            </a:p>
          </p:txBody>
        </p:sp>
      </p:grpSp>
      <p:grpSp>
        <p:nvGrpSpPr>
          <p:cNvPr id="12311" name="Group 23">
            <a:extLst>
              <a:ext uri="{FF2B5EF4-FFF2-40B4-BE49-F238E27FC236}">
                <a16:creationId xmlns:a16="http://schemas.microsoft.com/office/drawing/2014/main" id="{06D8217E-4D60-4737-83EC-E0E2733532EA}"/>
              </a:ext>
            </a:extLst>
          </p:cNvPr>
          <p:cNvGrpSpPr>
            <a:grpSpLocks/>
          </p:cNvGrpSpPr>
          <p:nvPr/>
        </p:nvGrpSpPr>
        <p:grpSpPr bwMode="auto">
          <a:xfrm>
            <a:off x="1054100" y="2060576"/>
            <a:ext cx="6094413" cy="647700"/>
            <a:chOff x="431" y="1383"/>
            <a:chExt cx="3839" cy="408"/>
          </a:xfrm>
        </p:grpSpPr>
        <p:pic>
          <p:nvPicPr>
            <p:cNvPr id="20500" name="Picture 10" descr="CTK1-impact-">
              <a:extLst>
                <a:ext uri="{FF2B5EF4-FFF2-40B4-BE49-F238E27FC236}">
                  <a16:creationId xmlns:a16="http://schemas.microsoft.com/office/drawing/2014/main" id="{5F9F6D84-3C38-494F-8C21-B1316461D43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383"/>
              <a:ext cx="40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1" name="Content Placeholder 2">
              <a:extLst>
                <a:ext uri="{FF2B5EF4-FFF2-40B4-BE49-F238E27FC236}">
                  <a16:creationId xmlns:a16="http://schemas.microsoft.com/office/drawing/2014/main" id="{AE8E2DF1-25C3-423B-896B-1B873B19150E}"/>
                </a:ext>
              </a:extLst>
            </p:cNvPr>
            <p:cNvSpPr>
              <a:spLocks/>
            </p:cNvSpPr>
            <p:nvPr/>
          </p:nvSpPr>
          <p:spPr bwMode="auto">
            <a:xfrm>
              <a:off x="972" y="1495"/>
              <a:ext cx="329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Clr>
                  <a:srgbClr val="C00000"/>
                </a:buClr>
                <a:buSzPct val="80000"/>
                <a:buFont typeface="Wingdings" panose="05000000000000000000" pitchFamily="2" charset="2"/>
                <a:buNone/>
              </a:pPr>
              <a:r>
                <a:rPr lang="en-US" altLang="en-US" sz="2400" b="1">
                  <a:solidFill>
                    <a:srgbClr val="000000"/>
                  </a:solidFill>
                </a:rPr>
                <a:t>Sea level rise</a:t>
              </a:r>
            </a:p>
          </p:txBody>
        </p:sp>
      </p:grpSp>
      <p:grpSp>
        <p:nvGrpSpPr>
          <p:cNvPr id="12315" name="Group 27">
            <a:extLst>
              <a:ext uri="{FF2B5EF4-FFF2-40B4-BE49-F238E27FC236}">
                <a16:creationId xmlns:a16="http://schemas.microsoft.com/office/drawing/2014/main" id="{D1859B7B-AE26-4447-9F95-53AB4BCD2A63}"/>
              </a:ext>
            </a:extLst>
          </p:cNvPr>
          <p:cNvGrpSpPr>
            <a:grpSpLocks/>
          </p:cNvGrpSpPr>
          <p:nvPr/>
        </p:nvGrpSpPr>
        <p:grpSpPr bwMode="auto">
          <a:xfrm>
            <a:off x="1044575" y="5427663"/>
            <a:ext cx="6550025" cy="649287"/>
            <a:chOff x="431" y="3521"/>
            <a:chExt cx="4126" cy="409"/>
          </a:xfrm>
        </p:grpSpPr>
        <p:sp>
          <p:nvSpPr>
            <p:cNvPr id="20498" name="Content Placeholder 2">
              <a:extLst>
                <a:ext uri="{FF2B5EF4-FFF2-40B4-BE49-F238E27FC236}">
                  <a16:creationId xmlns:a16="http://schemas.microsoft.com/office/drawing/2014/main" id="{D56A6EDD-F6D5-4FFB-96FD-80F24683A57F}"/>
                </a:ext>
              </a:extLst>
            </p:cNvPr>
            <p:cNvSpPr>
              <a:spLocks/>
            </p:cNvSpPr>
            <p:nvPr/>
          </p:nvSpPr>
          <p:spPr bwMode="auto">
            <a:xfrm>
              <a:off x="967" y="3604"/>
              <a:ext cx="359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Clr>
                  <a:srgbClr val="C00000"/>
                </a:buClr>
                <a:buSzPct val="80000"/>
                <a:buFont typeface="Wingdings" panose="05000000000000000000" pitchFamily="2" charset="2"/>
                <a:buNone/>
              </a:pPr>
              <a:r>
                <a:rPr lang="en-US" altLang="en-US" sz="2400" b="1">
                  <a:solidFill>
                    <a:srgbClr val="000000"/>
                  </a:solidFill>
                </a:rPr>
                <a:t>Changes in extreme events</a:t>
              </a:r>
            </a:p>
          </p:txBody>
        </p:sp>
        <p:pic>
          <p:nvPicPr>
            <p:cNvPr id="20499" name="Picture 6" descr="hurricane">
              <a:extLst>
                <a:ext uri="{FF2B5EF4-FFF2-40B4-BE49-F238E27FC236}">
                  <a16:creationId xmlns:a16="http://schemas.microsoft.com/office/drawing/2014/main" id="{35E06B68-6D91-42FB-A90A-F6E4FE98C22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 y="3521"/>
              <a:ext cx="425"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10" name="Group 22">
            <a:extLst>
              <a:ext uri="{FF2B5EF4-FFF2-40B4-BE49-F238E27FC236}">
                <a16:creationId xmlns:a16="http://schemas.microsoft.com/office/drawing/2014/main" id="{7F648309-587E-4902-8856-470DD48E70AC}"/>
              </a:ext>
            </a:extLst>
          </p:cNvPr>
          <p:cNvGrpSpPr>
            <a:grpSpLocks/>
          </p:cNvGrpSpPr>
          <p:nvPr/>
        </p:nvGrpSpPr>
        <p:grpSpPr bwMode="auto">
          <a:xfrm>
            <a:off x="1054100" y="1268413"/>
            <a:ext cx="6283325" cy="650875"/>
            <a:chOff x="431" y="981"/>
            <a:chExt cx="3958" cy="410"/>
          </a:xfrm>
        </p:grpSpPr>
        <p:sp>
          <p:nvSpPr>
            <p:cNvPr id="20496" name="Content Placeholder 2">
              <a:extLst>
                <a:ext uri="{FF2B5EF4-FFF2-40B4-BE49-F238E27FC236}">
                  <a16:creationId xmlns:a16="http://schemas.microsoft.com/office/drawing/2014/main" id="{655CC924-7319-4DC7-9027-7915300650A5}"/>
                </a:ext>
              </a:extLst>
            </p:cNvPr>
            <p:cNvSpPr>
              <a:spLocks/>
            </p:cNvSpPr>
            <p:nvPr/>
          </p:nvSpPr>
          <p:spPr bwMode="auto">
            <a:xfrm>
              <a:off x="964" y="1039"/>
              <a:ext cx="342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Clr>
                  <a:srgbClr val="C00000"/>
                </a:buClr>
                <a:buSzPct val="80000"/>
                <a:buFont typeface="Wingdings" panose="05000000000000000000" pitchFamily="2" charset="2"/>
                <a:buNone/>
              </a:pPr>
              <a:r>
                <a:rPr lang="en-US" altLang="en-US" sz="2400" b="1">
                  <a:solidFill>
                    <a:srgbClr val="000000"/>
                  </a:solidFill>
                </a:rPr>
                <a:t>Rising temperatures, heat waves</a:t>
              </a:r>
            </a:p>
          </p:txBody>
        </p:sp>
        <p:pic>
          <p:nvPicPr>
            <p:cNvPr id="20497" name="Picture 2" descr="http://todaysquestion.blogg.se/images/2009/fib_objekt_termometer_01_34233293.jpg">
              <a:extLst>
                <a:ext uri="{FF2B5EF4-FFF2-40B4-BE49-F238E27FC236}">
                  <a16:creationId xmlns:a16="http://schemas.microsoft.com/office/drawing/2014/main" id="{45047541-A482-4417-AB30-96A9A58CF0A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 y="981"/>
              <a:ext cx="41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12" name="Group 24">
            <a:extLst>
              <a:ext uri="{FF2B5EF4-FFF2-40B4-BE49-F238E27FC236}">
                <a16:creationId xmlns:a16="http://schemas.microsoft.com/office/drawing/2014/main" id="{2542818E-83AF-4C2F-A3E9-D780F294845B}"/>
              </a:ext>
            </a:extLst>
          </p:cNvPr>
          <p:cNvGrpSpPr>
            <a:grpSpLocks/>
          </p:cNvGrpSpPr>
          <p:nvPr/>
        </p:nvGrpSpPr>
        <p:grpSpPr bwMode="auto">
          <a:xfrm>
            <a:off x="1054100" y="2933700"/>
            <a:ext cx="6142038" cy="647700"/>
            <a:chOff x="431" y="1933"/>
            <a:chExt cx="3869" cy="408"/>
          </a:xfrm>
        </p:grpSpPr>
        <p:sp>
          <p:nvSpPr>
            <p:cNvPr id="20494" name="Content Placeholder 2">
              <a:extLst>
                <a:ext uri="{FF2B5EF4-FFF2-40B4-BE49-F238E27FC236}">
                  <a16:creationId xmlns:a16="http://schemas.microsoft.com/office/drawing/2014/main" id="{B87010C7-FF61-4E80-8A63-254884CC70D8}"/>
                </a:ext>
              </a:extLst>
            </p:cNvPr>
            <p:cNvSpPr>
              <a:spLocks/>
            </p:cNvSpPr>
            <p:nvPr/>
          </p:nvSpPr>
          <p:spPr bwMode="auto">
            <a:xfrm>
              <a:off x="966" y="2024"/>
              <a:ext cx="333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Clr>
                  <a:srgbClr val="C00000"/>
                </a:buClr>
                <a:buSzPct val="80000"/>
                <a:buFont typeface="Wingdings" panose="05000000000000000000" pitchFamily="2" charset="2"/>
                <a:buNone/>
              </a:pPr>
              <a:r>
                <a:rPr lang="en-US" altLang="en-US" sz="2400" b="1">
                  <a:solidFill>
                    <a:srgbClr val="000000"/>
                  </a:solidFill>
                </a:rPr>
                <a:t>Melting ice</a:t>
              </a:r>
            </a:p>
          </p:txBody>
        </p:sp>
        <p:pic>
          <p:nvPicPr>
            <p:cNvPr id="20495" name="Picture 14">
              <a:extLst>
                <a:ext uri="{FF2B5EF4-FFF2-40B4-BE49-F238E27FC236}">
                  <a16:creationId xmlns:a16="http://schemas.microsoft.com/office/drawing/2014/main" id="{0D80F619-335A-4BAD-8E37-9C78AFEBE3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 y="1933"/>
              <a:ext cx="408" cy="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313" name="Group 25">
            <a:extLst>
              <a:ext uri="{FF2B5EF4-FFF2-40B4-BE49-F238E27FC236}">
                <a16:creationId xmlns:a16="http://schemas.microsoft.com/office/drawing/2014/main" id="{3729671A-F6AF-4863-9957-04C6215C9290}"/>
              </a:ext>
            </a:extLst>
          </p:cNvPr>
          <p:cNvGrpSpPr>
            <a:grpSpLocks/>
          </p:cNvGrpSpPr>
          <p:nvPr/>
        </p:nvGrpSpPr>
        <p:grpSpPr bwMode="auto">
          <a:xfrm>
            <a:off x="1054100" y="3754438"/>
            <a:ext cx="6540500" cy="666750"/>
            <a:chOff x="431" y="2432"/>
            <a:chExt cx="4120" cy="420"/>
          </a:xfrm>
        </p:grpSpPr>
        <p:sp>
          <p:nvSpPr>
            <p:cNvPr id="20492" name="Content Placeholder 2">
              <a:extLst>
                <a:ext uri="{FF2B5EF4-FFF2-40B4-BE49-F238E27FC236}">
                  <a16:creationId xmlns:a16="http://schemas.microsoft.com/office/drawing/2014/main" id="{7086A913-F7EA-4870-94DF-B576BF17AE96}"/>
                </a:ext>
              </a:extLst>
            </p:cNvPr>
            <p:cNvSpPr>
              <a:spLocks/>
            </p:cNvSpPr>
            <p:nvPr/>
          </p:nvSpPr>
          <p:spPr bwMode="auto">
            <a:xfrm>
              <a:off x="961" y="2527"/>
              <a:ext cx="359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Clr>
                  <a:srgbClr val="C00000"/>
                </a:buClr>
                <a:buSzPct val="80000"/>
                <a:buFont typeface="Wingdings" panose="05000000000000000000" pitchFamily="2" charset="2"/>
                <a:buNone/>
              </a:pPr>
              <a:r>
                <a:rPr lang="en-US" altLang="en-US" sz="2400" b="1">
                  <a:solidFill>
                    <a:srgbClr val="000000"/>
                  </a:solidFill>
                </a:rPr>
                <a:t>Ocean acidification</a:t>
              </a:r>
            </a:p>
          </p:txBody>
        </p:sp>
        <p:pic>
          <p:nvPicPr>
            <p:cNvPr id="20493" name="Picture 17">
              <a:extLst>
                <a:ext uri="{FF2B5EF4-FFF2-40B4-BE49-F238E27FC236}">
                  <a16:creationId xmlns:a16="http://schemas.microsoft.com/office/drawing/2014/main" id="{9FCEE059-3A87-4428-A7F2-55EA7DB252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 y="2432"/>
              <a:ext cx="420" cy="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318" name="AutoShape 30">
            <a:extLst>
              <a:ext uri="{FF2B5EF4-FFF2-40B4-BE49-F238E27FC236}">
                <a16:creationId xmlns:a16="http://schemas.microsoft.com/office/drawing/2014/main" id="{8B6F418A-206F-486A-BA29-BD0B524672DE}"/>
              </a:ext>
            </a:extLst>
          </p:cNvPr>
          <p:cNvSpPr>
            <a:spLocks/>
          </p:cNvSpPr>
          <p:nvPr/>
        </p:nvSpPr>
        <p:spPr bwMode="auto">
          <a:xfrm>
            <a:off x="7470775" y="1339850"/>
            <a:ext cx="215900" cy="3024188"/>
          </a:xfrm>
          <a:prstGeom prst="rightBrace">
            <a:avLst>
              <a:gd name="adj1" fmla="val 161992"/>
              <a:gd name="adj2" fmla="val 50000"/>
            </a:avLst>
          </a:prstGeom>
          <a:noFill/>
          <a:ln w="476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endParaRPr>
          </a:p>
        </p:txBody>
      </p:sp>
      <p:sp>
        <p:nvSpPr>
          <p:cNvPr id="12319" name="Text Box 31">
            <a:extLst>
              <a:ext uri="{FF2B5EF4-FFF2-40B4-BE49-F238E27FC236}">
                <a16:creationId xmlns:a16="http://schemas.microsoft.com/office/drawing/2014/main" id="{7AA66973-3711-4199-9E1B-17B4111B5FB0}"/>
              </a:ext>
            </a:extLst>
          </p:cNvPr>
          <p:cNvSpPr txBox="1">
            <a:spLocks noChangeArrowheads="1"/>
          </p:cNvSpPr>
          <p:nvPr/>
        </p:nvSpPr>
        <p:spPr bwMode="auto">
          <a:xfrm>
            <a:off x="7820025" y="2670175"/>
            <a:ext cx="3094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da-DK" altLang="en-US" sz="2400" b="1">
                <a:solidFill>
                  <a:srgbClr val="FF0000"/>
                </a:solidFill>
              </a:rPr>
              <a:t>Scientists very sure</a:t>
            </a:r>
          </a:p>
        </p:txBody>
      </p:sp>
      <p:sp>
        <p:nvSpPr>
          <p:cNvPr id="12320" name="AutoShape 32">
            <a:extLst>
              <a:ext uri="{FF2B5EF4-FFF2-40B4-BE49-F238E27FC236}">
                <a16:creationId xmlns:a16="http://schemas.microsoft.com/office/drawing/2014/main" id="{CA42844B-EAC7-4FA2-8735-36E923E9CA8E}"/>
              </a:ext>
            </a:extLst>
          </p:cNvPr>
          <p:cNvSpPr>
            <a:spLocks/>
          </p:cNvSpPr>
          <p:nvPr/>
        </p:nvSpPr>
        <p:spPr bwMode="auto">
          <a:xfrm>
            <a:off x="7475538" y="4797425"/>
            <a:ext cx="215900" cy="1223963"/>
          </a:xfrm>
          <a:prstGeom prst="rightBrace">
            <a:avLst>
              <a:gd name="adj1" fmla="val 44487"/>
              <a:gd name="adj2" fmla="val 50000"/>
            </a:avLst>
          </a:prstGeom>
          <a:noFill/>
          <a:ln w="476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endParaRPr>
          </a:p>
        </p:txBody>
      </p:sp>
      <p:sp>
        <p:nvSpPr>
          <p:cNvPr id="12321" name="Text Box 33">
            <a:extLst>
              <a:ext uri="{FF2B5EF4-FFF2-40B4-BE49-F238E27FC236}">
                <a16:creationId xmlns:a16="http://schemas.microsoft.com/office/drawing/2014/main" id="{A841BB63-83BD-4AB9-9C74-3BF50A68E8CC}"/>
              </a:ext>
            </a:extLst>
          </p:cNvPr>
          <p:cNvSpPr txBox="1">
            <a:spLocks noChangeArrowheads="1"/>
          </p:cNvSpPr>
          <p:nvPr/>
        </p:nvSpPr>
        <p:spPr bwMode="auto">
          <a:xfrm>
            <a:off x="7823200" y="5041900"/>
            <a:ext cx="3889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da-DK" altLang="en-US" sz="2400" b="1">
                <a:solidFill>
                  <a:srgbClr val="0000FF"/>
                </a:solidFill>
              </a:rPr>
              <a:t>Less clear,</a:t>
            </a:r>
          </a:p>
          <a:p>
            <a:pPr eaLnBrk="1" hangingPunct="1"/>
            <a:r>
              <a:rPr lang="da-DK" altLang="en-US" sz="2400" b="1">
                <a:solidFill>
                  <a:srgbClr val="0000FF"/>
                </a:solidFill>
              </a:rPr>
              <a:t>and regional differences</a:t>
            </a:r>
          </a:p>
        </p:txBody>
      </p:sp>
      <p:sp>
        <p:nvSpPr>
          <p:cNvPr id="25" name="Title 1">
            <a:extLst>
              <a:ext uri="{FF2B5EF4-FFF2-40B4-BE49-F238E27FC236}">
                <a16:creationId xmlns:a16="http://schemas.microsoft.com/office/drawing/2014/main" id="{EF306FC5-F7F1-4EB0-902F-AE1DE87DA006}"/>
              </a:ext>
            </a:extLst>
          </p:cNvPr>
          <p:cNvSpPr txBox="1">
            <a:spLocks/>
          </p:cNvSpPr>
          <p:nvPr/>
        </p:nvSpPr>
        <p:spPr>
          <a:xfrm>
            <a:off x="1703388" y="404813"/>
            <a:ext cx="9818687" cy="6477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altLang="en-US" sz="2900" b="1" kern="0" dirty="0">
                <a:latin typeface="+mn-lt"/>
              </a:rPr>
              <a:t>Possible answers</a:t>
            </a:r>
          </a:p>
        </p:txBody>
      </p:sp>
    </p:spTree>
    <p:extLst>
      <p:ext uri="{BB962C8B-B14F-4D97-AF65-F5344CB8AC3E}">
        <p14:creationId xmlns:p14="http://schemas.microsoft.com/office/powerpoint/2010/main" val="194491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91544" y="2204864"/>
            <a:ext cx="8621713"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What kind of humanitarian impacts could this have?  (max 5)</a:t>
            </a:r>
          </a:p>
        </p:txBody>
      </p:sp>
      <p:sp>
        <p:nvSpPr>
          <p:cNvPr id="3" name="Titel 1"/>
          <p:cNvSpPr txBox="1">
            <a:spLocks/>
          </p:cNvSpPr>
          <p:nvPr/>
        </p:nvSpPr>
        <p:spPr>
          <a:xfrm>
            <a:off x="-18789" y="548680"/>
            <a:ext cx="12192000"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Challenge</a:t>
            </a:r>
            <a:endParaRPr lang="nl-NL" sz="3600" b="1" kern="0" dirty="0">
              <a:solidFill>
                <a:schemeClr val="tx1"/>
              </a:solidFill>
              <a:latin typeface="Arial" charset="0"/>
              <a:ea typeface="ＭＳ Ｐゴシック" pitchFamily="34" charset="-128"/>
              <a:cs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352" y="3854044"/>
            <a:ext cx="5832648" cy="2483432"/>
          </a:xfrm>
          <a:prstGeom prst="rect">
            <a:avLst/>
          </a:prstGeom>
        </p:spPr>
      </p:pic>
    </p:spTree>
    <p:extLst>
      <p:ext uri="{BB962C8B-B14F-4D97-AF65-F5344CB8AC3E}">
        <p14:creationId xmlns:p14="http://schemas.microsoft.com/office/powerpoint/2010/main" val="1756967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a:xfrm>
            <a:off x="1905000" y="549276"/>
            <a:ext cx="8382000" cy="1800225"/>
          </a:xfrm>
          <a:prstGeom prst="rect">
            <a:avLst/>
          </a:prstGeom>
        </p:spPr>
        <p:txBody>
          <a:bodyPr/>
          <a:lstStyle/>
          <a:p>
            <a:r>
              <a:rPr lang="en-US" sz="3600" b="1" dirty="0">
                <a:solidFill>
                  <a:schemeClr val="tx1"/>
                </a:solidFill>
                <a:latin typeface="Arial" charset="0"/>
                <a:ea typeface="ＭＳ Ｐゴシック" pitchFamily="34" charset="-128"/>
                <a:cs typeface="Arial" charset="0"/>
              </a:rPr>
              <a:t>Let’s hear from each team, </a:t>
            </a:r>
            <a:br>
              <a:rPr lang="en-US" sz="3600" b="1" dirty="0">
                <a:solidFill>
                  <a:schemeClr val="tx1"/>
                </a:solidFill>
                <a:latin typeface="Arial" charset="0"/>
                <a:ea typeface="ＭＳ Ｐゴシック" pitchFamily="34" charset="-128"/>
                <a:cs typeface="Arial" charset="0"/>
              </a:rPr>
            </a:br>
            <a:r>
              <a:rPr lang="en-US" sz="3600" b="1" dirty="0">
                <a:solidFill>
                  <a:schemeClr val="tx1"/>
                </a:solidFill>
                <a:latin typeface="Arial" charset="0"/>
                <a:ea typeface="ＭＳ Ｐゴシック" pitchFamily="34" charset="-128"/>
                <a:cs typeface="Arial" charset="0"/>
              </a:rPr>
              <a:t>one point for every impact listed.</a:t>
            </a:r>
            <a:br>
              <a:rPr lang="en-US" sz="3600" b="1" dirty="0">
                <a:solidFill>
                  <a:schemeClr val="tx1"/>
                </a:solidFill>
                <a:latin typeface="Arial" charset="0"/>
                <a:ea typeface="ＭＳ Ｐゴシック" pitchFamily="34" charset="-128"/>
                <a:cs typeface="Arial" charset="0"/>
              </a:rPr>
            </a:br>
            <a:br>
              <a:rPr lang="en-US" sz="3600" b="1" dirty="0">
                <a:solidFill>
                  <a:schemeClr val="tx1"/>
                </a:solidFill>
                <a:latin typeface="Arial" charset="0"/>
                <a:ea typeface="ＭＳ Ｐゴシック" pitchFamily="34" charset="-128"/>
                <a:cs typeface="Arial" charset="0"/>
              </a:rPr>
            </a:br>
            <a:r>
              <a:rPr lang="en-US" sz="3600" dirty="0">
                <a:solidFill>
                  <a:schemeClr val="tx1"/>
                </a:solidFill>
                <a:latin typeface="Arial" charset="0"/>
                <a:ea typeface="ＭＳ Ｐゴシック" pitchFamily="34" charset="-128"/>
                <a:cs typeface="Arial" charset="0"/>
              </a:rPr>
              <a:t>  </a:t>
            </a:r>
            <a:br>
              <a:rPr lang="en-US" sz="3600" dirty="0">
                <a:solidFill>
                  <a:schemeClr val="tx1"/>
                </a:solidFill>
                <a:latin typeface="Arial" charset="0"/>
                <a:ea typeface="ＭＳ Ｐゴシック" pitchFamily="34" charset="-128"/>
                <a:cs typeface="Arial" charset="0"/>
              </a:rPr>
            </a:br>
            <a:endParaRPr lang="en-US" sz="3600" dirty="0">
              <a:solidFill>
                <a:schemeClr val="tx1"/>
              </a:solidFill>
              <a:latin typeface="Arial" charset="0"/>
              <a:ea typeface="ＭＳ Ｐゴシック" pitchFamily="34" charset="-128"/>
              <a:cs typeface="Arial" charset="0"/>
            </a:endParaRPr>
          </a:p>
        </p:txBody>
      </p:sp>
      <p:pic>
        <p:nvPicPr>
          <p:cNvPr id="37891" name="Picture 8" descr="heatwaves"/>
          <p:cNvPicPr>
            <a:picLocks noChangeAspect="1" noChangeArrowheads="1"/>
          </p:cNvPicPr>
          <p:nvPr/>
        </p:nvPicPr>
        <p:blipFill>
          <a:blip r:embed="rId3"/>
          <a:srcRect/>
          <a:stretch>
            <a:fillRect/>
          </a:stretch>
        </p:blipFill>
        <p:spPr bwMode="auto">
          <a:xfrm>
            <a:off x="1775520" y="4738689"/>
            <a:ext cx="1439168" cy="1195387"/>
          </a:xfrm>
          <a:prstGeom prst="rect">
            <a:avLst/>
          </a:prstGeom>
          <a:noFill/>
          <a:ln w="9525">
            <a:noFill/>
            <a:miter lim="800000"/>
            <a:headEnd/>
            <a:tailEnd/>
          </a:ln>
        </p:spPr>
      </p:pic>
      <p:pic>
        <p:nvPicPr>
          <p:cNvPr id="37892" name="Picture 9" descr="floods"/>
          <p:cNvPicPr>
            <a:picLocks noChangeAspect="1" noChangeArrowheads="1"/>
          </p:cNvPicPr>
          <p:nvPr/>
        </p:nvPicPr>
        <p:blipFill>
          <a:blip r:embed="rId4"/>
          <a:srcRect/>
          <a:stretch>
            <a:fillRect/>
          </a:stretch>
        </p:blipFill>
        <p:spPr bwMode="auto">
          <a:xfrm>
            <a:off x="7897813" y="5286376"/>
            <a:ext cx="1276350" cy="1243013"/>
          </a:xfrm>
          <a:prstGeom prst="rect">
            <a:avLst/>
          </a:prstGeom>
          <a:noFill/>
          <a:ln w="9525">
            <a:noFill/>
            <a:miter lim="800000"/>
            <a:headEnd/>
            <a:tailEnd/>
          </a:ln>
        </p:spPr>
      </p:pic>
      <p:pic>
        <p:nvPicPr>
          <p:cNvPr id="37893" name="Picture 10" descr="sealevelrise"/>
          <p:cNvPicPr>
            <a:picLocks noChangeAspect="1" noChangeArrowheads="1"/>
          </p:cNvPicPr>
          <p:nvPr/>
        </p:nvPicPr>
        <p:blipFill>
          <a:blip r:embed="rId5"/>
          <a:srcRect/>
          <a:stretch>
            <a:fillRect/>
          </a:stretch>
        </p:blipFill>
        <p:spPr bwMode="auto">
          <a:xfrm>
            <a:off x="8631238" y="3645024"/>
            <a:ext cx="1655762" cy="1174750"/>
          </a:xfrm>
          <a:prstGeom prst="rect">
            <a:avLst/>
          </a:prstGeom>
          <a:noFill/>
          <a:ln w="9525">
            <a:noFill/>
            <a:miter lim="800000"/>
            <a:headEnd/>
            <a:tailEnd/>
          </a:ln>
        </p:spPr>
      </p:pic>
      <p:pic>
        <p:nvPicPr>
          <p:cNvPr id="37894" name="Picture 11" descr="hurricane"/>
          <p:cNvPicPr>
            <a:picLocks noChangeAspect="1" noChangeArrowheads="1"/>
          </p:cNvPicPr>
          <p:nvPr/>
        </p:nvPicPr>
        <p:blipFill>
          <a:blip r:embed="rId6"/>
          <a:srcRect/>
          <a:stretch>
            <a:fillRect/>
          </a:stretch>
        </p:blipFill>
        <p:spPr bwMode="auto">
          <a:xfrm>
            <a:off x="3432176" y="4122739"/>
            <a:ext cx="1146175" cy="1233487"/>
          </a:xfrm>
          <a:prstGeom prst="rect">
            <a:avLst/>
          </a:prstGeom>
          <a:noFill/>
          <a:ln w="9525">
            <a:noFill/>
            <a:miter lim="800000"/>
            <a:headEnd/>
            <a:tailEnd/>
          </a:ln>
        </p:spPr>
      </p:pic>
      <p:pic>
        <p:nvPicPr>
          <p:cNvPr id="37895" name="Picture 12" descr="drought"/>
          <p:cNvPicPr>
            <a:picLocks noChangeAspect="1" noChangeArrowheads="1"/>
          </p:cNvPicPr>
          <p:nvPr/>
        </p:nvPicPr>
        <p:blipFill>
          <a:blip r:embed="rId7"/>
          <a:srcRect/>
          <a:stretch>
            <a:fillRect/>
          </a:stretch>
        </p:blipFill>
        <p:spPr bwMode="auto">
          <a:xfrm>
            <a:off x="4937126" y="4995864"/>
            <a:ext cx="1585913" cy="1233487"/>
          </a:xfrm>
          <a:prstGeom prst="rect">
            <a:avLst/>
          </a:prstGeom>
          <a:noFill/>
          <a:ln w="9525">
            <a:noFill/>
            <a:miter lim="800000"/>
            <a:headEnd/>
            <a:tailEnd/>
          </a:ln>
        </p:spPr>
      </p:pic>
      <p:pic>
        <p:nvPicPr>
          <p:cNvPr id="37896" name="Picture 14" descr="culexmug"/>
          <p:cNvPicPr>
            <a:picLocks noChangeAspect="1" noChangeArrowheads="1"/>
          </p:cNvPicPr>
          <p:nvPr/>
        </p:nvPicPr>
        <p:blipFill>
          <a:blip r:embed="rId8"/>
          <a:srcRect/>
          <a:stretch>
            <a:fillRect/>
          </a:stretch>
        </p:blipFill>
        <p:spPr bwMode="auto">
          <a:xfrm>
            <a:off x="6743700" y="4132263"/>
            <a:ext cx="1404938" cy="1041400"/>
          </a:xfrm>
          <a:prstGeom prst="rect">
            <a:avLst/>
          </a:prstGeom>
          <a:noFill/>
          <a:ln w="9525">
            <a:noFill/>
            <a:miter lim="800000"/>
            <a:headEnd/>
            <a:tailEnd/>
          </a:ln>
        </p:spPr>
      </p:pic>
      <p:sp>
        <p:nvSpPr>
          <p:cNvPr id="64522" name="Rectangle 2"/>
          <p:cNvSpPr>
            <a:spLocks noChangeArrowheads="1"/>
          </p:cNvSpPr>
          <p:nvPr/>
        </p:nvSpPr>
        <p:spPr bwMode="auto">
          <a:xfrm>
            <a:off x="2106613" y="763588"/>
            <a:ext cx="8382000" cy="1153244"/>
          </a:xfrm>
          <a:prstGeom prst="rect">
            <a:avLst/>
          </a:prstGeom>
          <a:noFill/>
          <a:ln w="9525">
            <a:noFill/>
            <a:miter lim="800000"/>
            <a:headEnd/>
            <a:tailEnd/>
          </a:ln>
        </p:spPr>
        <p:txBody>
          <a:bodyPr anchor="ctr"/>
          <a:lstStyle/>
          <a:p>
            <a:endParaRPr lang="en-US" sz="3600" dirty="0">
              <a:cs typeface="Arial" charset="0"/>
            </a:endParaRPr>
          </a:p>
        </p:txBody>
      </p:sp>
      <p:sp>
        <p:nvSpPr>
          <p:cNvPr id="2" name="Rectangle 1"/>
          <p:cNvSpPr/>
          <p:nvPr/>
        </p:nvSpPr>
        <p:spPr>
          <a:xfrm>
            <a:off x="384176" y="2159100"/>
            <a:ext cx="11256440" cy="954107"/>
          </a:xfrm>
          <a:prstGeom prst="rect">
            <a:avLst/>
          </a:prstGeom>
        </p:spPr>
        <p:txBody>
          <a:bodyPr wrap="square">
            <a:spAutoFit/>
          </a:bodyPr>
          <a:lstStyle/>
          <a:p>
            <a:pPr algn="ctr"/>
            <a:r>
              <a:rPr lang="en-US" sz="2800">
                <a:cs typeface="Arial" charset="0"/>
              </a:rPr>
              <a:t>Impacts listed that the facilitator finds questionable or do not have a logical justification will be tabled for further research (no points). </a:t>
            </a:r>
            <a:endParaRPr lang="en-US" sz="2800" dirty="0">
              <a:cs typeface="Arial" charset="0"/>
            </a:endParaRPr>
          </a:p>
        </p:txBody>
      </p:sp>
    </p:spTree>
    <p:extLst>
      <p:ext uri="{BB962C8B-B14F-4D97-AF65-F5344CB8AC3E}">
        <p14:creationId xmlns:p14="http://schemas.microsoft.com/office/powerpoint/2010/main" val="183357707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0-#ppt_w/2"/>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7894"/>
                                        </p:tgtEl>
                                        <p:attrNameLst>
                                          <p:attrName>style.visibility</p:attrName>
                                        </p:attrNameLst>
                                      </p:cBhvr>
                                      <p:to>
                                        <p:strVal val="visible"/>
                                      </p:to>
                                    </p:set>
                                    <p:anim calcmode="lin" valueType="num">
                                      <p:cBhvr additive="base">
                                        <p:cTn id="13" dur="500" fill="hold"/>
                                        <p:tgtEl>
                                          <p:spTgt spid="37894"/>
                                        </p:tgtEl>
                                        <p:attrNameLst>
                                          <p:attrName>ppt_x</p:attrName>
                                        </p:attrNameLst>
                                      </p:cBhvr>
                                      <p:tavLst>
                                        <p:tav tm="0">
                                          <p:val>
                                            <p:strVal val="0-#ppt_w/2"/>
                                          </p:val>
                                        </p:tav>
                                        <p:tav tm="100000">
                                          <p:val>
                                            <p:strVal val="#ppt_x"/>
                                          </p:val>
                                        </p:tav>
                                      </p:tavLst>
                                    </p:anim>
                                    <p:anim calcmode="lin" valueType="num">
                                      <p:cBhvr additive="base">
                                        <p:cTn id="14" dur="500" fill="hold"/>
                                        <p:tgtEl>
                                          <p:spTgt spid="3789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7895"/>
                                        </p:tgtEl>
                                        <p:attrNameLst>
                                          <p:attrName>style.visibility</p:attrName>
                                        </p:attrNameLst>
                                      </p:cBhvr>
                                      <p:to>
                                        <p:strVal val="visible"/>
                                      </p:to>
                                    </p:set>
                                    <p:animEffect transition="in" filter="fade">
                                      <p:cBhvr>
                                        <p:cTn id="19" dur="1000"/>
                                        <p:tgtEl>
                                          <p:spTgt spid="37895"/>
                                        </p:tgtEl>
                                      </p:cBhvr>
                                    </p:animEffect>
                                    <p:anim calcmode="lin" valueType="num">
                                      <p:cBhvr>
                                        <p:cTn id="20" dur="1000" fill="hold"/>
                                        <p:tgtEl>
                                          <p:spTgt spid="37895"/>
                                        </p:tgtEl>
                                        <p:attrNameLst>
                                          <p:attrName>ppt_x</p:attrName>
                                        </p:attrNameLst>
                                      </p:cBhvr>
                                      <p:tavLst>
                                        <p:tav tm="0">
                                          <p:val>
                                            <p:strVal val="#ppt_x"/>
                                          </p:val>
                                        </p:tav>
                                        <p:tav tm="100000">
                                          <p:val>
                                            <p:strVal val="#ppt_x"/>
                                          </p:val>
                                        </p:tav>
                                      </p:tavLst>
                                    </p:anim>
                                    <p:anim calcmode="lin" valueType="num">
                                      <p:cBhvr>
                                        <p:cTn id="21" dur="1000" fill="hold"/>
                                        <p:tgtEl>
                                          <p:spTgt spid="3789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37896"/>
                                        </p:tgtEl>
                                        <p:attrNameLst>
                                          <p:attrName>style.visibility</p:attrName>
                                        </p:attrNameLst>
                                      </p:cBhvr>
                                      <p:to>
                                        <p:strVal val="visible"/>
                                      </p:to>
                                    </p:set>
                                    <p:anim calcmode="lin" valueType="num">
                                      <p:cBhvr additive="base">
                                        <p:cTn id="26" dur="500" fill="hold"/>
                                        <p:tgtEl>
                                          <p:spTgt spid="37896"/>
                                        </p:tgtEl>
                                        <p:attrNameLst>
                                          <p:attrName>ppt_x</p:attrName>
                                        </p:attrNameLst>
                                      </p:cBhvr>
                                      <p:tavLst>
                                        <p:tav tm="0">
                                          <p:val>
                                            <p:strVal val="#ppt_x"/>
                                          </p:val>
                                        </p:tav>
                                        <p:tav tm="100000">
                                          <p:val>
                                            <p:strVal val="#ppt_x"/>
                                          </p:val>
                                        </p:tav>
                                      </p:tavLst>
                                    </p:anim>
                                    <p:anim calcmode="lin" valueType="num">
                                      <p:cBhvr additive="base">
                                        <p:cTn id="27" dur="500" fill="hold"/>
                                        <p:tgtEl>
                                          <p:spTgt spid="37896"/>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nodeType="clickEffect">
                                  <p:stCondLst>
                                    <p:cond delay="0"/>
                                  </p:stCondLst>
                                  <p:childTnLst>
                                    <p:set>
                                      <p:cBhvr>
                                        <p:cTn id="31" dur="1" fill="hold">
                                          <p:stCondLst>
                                            <p:cond delay="0"/>
                                          </p:stCondLst>
                                        </p:cTn>
                                        <p:tgtEl>
                                          <p:spTgt spid="37893"/>
                                        </p:tgtEl>
                                        <p:attrNameLst>
                                          <p:attrName>style.visibility</p:attrName>
                                        </p:attrNameLst>
                                      </p:cBhvr>
                                      <p:to>
                                        <p:strVal val="visible"/>
                                      </p:to>
                                    </p:set>
                                    <p:anim calcmode="lin" valueType="num">
                                      <p:cBhvr additive="base">
                                        <p:cTn id="32" dur="500" fill="hold"/>
                                        <p:tgtEl>
                                          <p:spTgt spid="37893"/>
                                        </p:tgtEl>
                                        <p:attrNameLst>
                                          <p:attrName>ppt_x</p:attrName>
                                        </p:attrNameLst>
                                      </p:cBhvr>
                                      <p:tavLst>
                                        <p:tav tm="0">
                                          <p:val>
                                            <p:strVal val="1+#ppt_w/2"/>
                                          </p:val>
                                        </p:tav>
                                        <p:tav tm="100000">
                                          <p:val>
                                            <p:strVal val="#ppt_x"/>
                                          </p:val>
                                        </p:tav>
                                      </p:tavLst>
                                    </p:anim>
                                    <p:anim calcmode="lin" valueType="num">
                                      <p:cBhvr additive="base">
                                        <p:cTn id="33" dur="500" fill="hold"/>
                                        <p:tgtEl>
                                          <p:spTgt spid="37893"/>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nodeType="clickEffect">
                                  <p:stCondLst>
                                    <p:cond delay="0"/>
                                  </p:stCondLst>
                                  <p:childTnLst>
                                    <p:set>
                                      <p:cBhvr>
                                        <p:cTn id="37" dur="1" fill="hold">
                                          <p:stCondLst>
                                            <p:cond delay="0"/>
                                          </p:stCondLst>
                                        </p:cTn>
                                        <p:tgtEl>
                                          <p:spTgt spid="37892"/>
                                        </p:tgtEl>
                                        <p:attrNameLst>
                                          <p:attrName>style.visibility</p:attrName>
                                        </p:attrNameLst>
                                      </p:cBhvr>
                                      <p:to>
                                        <p:strVal val="visible"/>
                                      </p:to>
                                    </p:set>
                                    <p:anim calcmode="lin" valueType="num">
                                      <p:cBhvr additive="base">
                                        <p:cTn id="38" dur="500" fill="hold"/>
                                        <p:tgtEl>
                                          <p:spTgt spid="37892"/>
                                        </p:tgtEl>
                                        <p:attrNameLst>
                                          <p:attrName>ppt_x</p:attrName>
                                        </p:attrNameLst>
                                      </p:cBhvr>
                                      <p:tavLst>
                                        <p:tav tm="0">
                                          <p:val>
                                            <p:strVal val="0-#ppt_w/2"/>
                                          </p:val>
                                        </p:tav>
                                        <p:tav tm="100000">
                                          <p:val>
                                            <p:strVal val="#ppt_x"/>
                                          </p:val>
                                        </p:tav>
                                      </p:tavLst>
                                    </p:anim>
                                    <p:anim calcmode="lin" valueType="num">
                                      <p:cBhvr additive="base">
                                        <p:cTn id="39"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31504" y="2996952"/>
            <a:ext cx="8621713"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4800" b="1" kern="0" dirty="0">
                <a:solidFill>
                  <a:schemeClr val="tx1"/>
                </a:solidFill>
                <a:latin typeface="Arial" charset="0"/>
                <a:ea typeface="ＭＳ Ｐゴシック" pitchFamily="34" charset="-128"/>
                <a:cs typeface="Arial" charset="0"/>
              </a:rPr>
              <a:t>Let’s tally the points…</a:t>
            </a:r>
          </a:p>
        </p:txBody>
      </p:sp>
    </p:spTree>
    <p:extLst>
      <p:ext uri="{BB962C8B-B14F-4D97-AF65-F5344CB8AC3E}">
        <p14:creationId xmlns:p14="http://schemas.microsoft.com/office/powerpoint/2010/main" val="773097897"/>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66355" y="1940267"/>
            <a:ext cx="7497998" cy="4338638"/>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3600" kern="0" dirty="0">
                <a:latin typeface="Arial" charset="0"/>
                <a:ea typeface="ＭＳ Ｐゴシック" pitchFamily="34" charset="-128"/>
                <a:cs typeface="Arial" charset="0"/>
              </a:rPr>
              <a:t>Winning team, you get a prize!</a:t>
            </a:r>
          </a:p>
          <a:p>
            <a:endParaRPr lang="en-US" sz="3600" kern="0" dirty="0">
              <a:latin typeface="Arial" charset="0"/>
              <a:ea typeface="ＭＳ Ｐゴシック" pitchFamily="34" charset="-128"/>
              <a:cs typeface="Arial" charset="0"/>
            </a:endParaRPr>
          </a:p>
          <a:p>
            <a:r>
              <a:rPr lang="en-US" sz="3600" kern="0" dirty="0">
                <a:latin typeface="Arial" charset="0"/>
                <a:ea typeface="ＭＳ Ｐゴシック" pitchFamily="34" charset="-128"/>
                <a:cs typeface="Arial" charset="0"/>
              </a:rPr>
              <a:t>Losing team, we hope you had fun while learning </a:t>
            </a:r>
            <a:r>
              <a:rPr lang="en-US" sz="3600" kern="0" dirty="0">
                <a:latin typeface="Arial" charset="0"/>
                <a:ea typeface="ＭＳ Ｐゴシック" pitchFamily="34" charset="-128"/>
                <a:cs typeface="Arial" charset="0"/>
                <a:sym typeface="Wingdings" pitchFamily="2" charset="2"/>
              </a:rPr>
              <a:t>  Maybe the winning team will share their prize with you…</a:t>
            </a:r>
            <a:endParaRPr lang="en-US" sz="3600" kern="0" dirty="0">
              <a:latin typeface="Arial" charset="0"/>
              <a:ea typeface="ＭＳ Ｐゴシック" pitchFamily="34" charset="-128"/>
              <a:cs typeface="Arial" charset="0"/>
            </a:endParaRPr>
          </a:p>
        </p:txBody>
      </p:sp>
      <p:pic>
        <p:nvPicPr>
          <p:cNvPr id="4" name="Picture 2" descr="C:\Users\desireeda\AppData\Local\Microsoft\Windows\Temporary Internet Files\Content.IE5\BLWAS2RZ\MC900442040[1].png"/>
          <p:cNvPicPr>
            <a:picLocks noChangeAspect="1" noChangeArrowheads="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a:stretch>
            <a:fillRect/>
          </a:stretch>
        </p:blipFill>
        <p:spPr bwMode="auto">
          <a:xfrm rot="900000">
            <a:off x="9169453" y="1868766"/>
            <a:ext cx="2310612" cy="3465918"/>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3143672" y="545649"/>
            <a:ext cx="5322701"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b="1" kern="0" dirty="0">
                <a:solidFill>
                  <a:schemeClr val="tx1"/>
                </a:solidFill>
                <a:latin typeface="Arial" charset="0"/>
                <a:ea typeface="ＭＳ Ｐゴシック" pitchFamily="34" charset="-128"/>
                <a:cs typeface="Arial" charset="0"/>
              </a:rPr>
              <a:t>Congratulations!!</a:t>
            </a:r>
            <a:endParaRPr lang="nl-NL" b="1" kern="0" dirty="0">
              <a:solidFill>
                <a:schemeClr val="tx1"/>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04705899"/>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esireeda\AppData\Local\Microsoft\Windows\Temporary Internet Files\Content.IE5\H0NII2SU\MP9004311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6" y="-243409"/>
            <a:ext cx="12740002" cy="8490017"/>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p:cNvSpPr>
          <p:nvPr/>
        </p:nvSpPr>
        <p:spPr>
          <a:xfrm>
            <a:off x="-19266" y="620688"/>
            <a:ext cx="12740002" cy="854968"/>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bg1"/>
                </a:solidFill>
                <a:latin typeface="Arial" charset="0"/>
                <a:ea typeface="ＭＳ Ｐゴシック" pitchFamily="34" charset="-128"/>
                <a:cs typeface="Arial" charset="0"/>
              </a:rPr>
              <a:t>Now we need a score keeper…</a:t>
            </a:r>
            <a:endParaRPr lang="nl-NL" sz="3600" b="1" kern="0" dirty="0">
              <a:solidFill>
                <a:schemeClr val="bg1"/>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30521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8789" y="548680"/>
            <a:ext cx="12192000"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Rules</a:t>
            </a:r>
            <a:endParaRPr lang="nl-NL" sz="3600" b="1" kern="0" dirty="0">
              <a:solidFill>
                <a:schemeClr val="tx1"/>
              </a:solidFill>
              <a:latin typeface="Arial" charset="0"/>
              <a:ea typeface="ＭＳ Ｐゴシック" pitchFamily="34" charset="-128"/>
              <a:cs typeface="Arial" charset="0"/>
            </a:endParaRPr>
          </a:p>
        </p:txBody>
      </p:sp>
      <p:sp>
        <p:nvSpPr>
          <p:cNvPr id="5" name="Content Placeholder 2"/>
          <p:cNvSpPr txBox="1">
            <a:spLocks/>
          </p:cNvSpPr>
          <p:nvPr/>
        </p:nvSpPr>
        <p:spPr>
          <a:xfrm>
            <a:off x="892635" y="1916832"/>
            <a:ext cx="10369152" cy="4104456"/>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lnSpc>
                <a:spcPts val="3760"/>
              </a:lnSpc>
              <a:buFont typeface="Wingdings" charset="2"/>
              <a:buChar char="ü"/>
            </a:pPr>
            <a:r>
              <a:rPr lang="en-US" b="1" kern="0" dirty="0">
                <a:solidFill>
                  <a:srgbClr val="FF0000"/>
                </a:solidFill>
                <a:latin typeface="Arial" charset="0"/>
                <a:ea typeface="ＭＳ Ｐゴシック" pitchFamily="34" charset="-128"/>
                <a:cs typeface="Arial" charset="0"/>
              </a:rPr>
              <a:t>First team gets a question</a:t>
            </a:r>
          </a:p>
          <a:p>
            <a:pPr algn="ctr">
              <a:lnSpc>
                <a:spcPts val="3760"/>
              </a:lnSpc>
              <a:buFont typeface="Wingdings" charset="2"/>
              <a:buChar char="ü"/>
            </a:pPr>
            <a:r>
              <a:rPr lang="en-US" b="1" kern="0" dirty="0">
                <a:latin typeface="Arial" charset="0"/>
                <a:ea typeface="ＭＳ Ｐゴシック" pitchFamily="34" charset="-128"/>
                <a:cs typeface="Arial" charset="0"/>
              </a:rPr>
              <a:t>Team has 1 minute (max) to answer</a:t>
            </a:r>
          </a:p>
          <a:p>
            <a:pPr algn="ctr">
              <a:lnSpc>
                <a:spcPts val="3760"/>
              </a:lnSpc>
              <a:buFont typeface="Wingdings" charset="2"/>
              <a:buChar char="ü"/>
            </a:pPr>
            <a:r>
              <a:rPr lang="en-US" b="1" kern="0" dirty="0">
                <a:solidFill>
                  <a:srgbClr val="FF0000"/>
                </a:solidFill>
                <a:latin typeface="Arial" charset="0"/>
                <a:ea typeface="ＭＳ Ｐゴシック" pitchFamily="34" charset="-128"/>
                <a:cs typeface="Arial" charset="0"/>
              </a:rPr>
              <a:t>If it is answered correctly, the team gets a point</a:t>
            </a:r>
          </a:p>
          <a:p>
            <a:pPr algn="ctr">
              <a:lnSpc>
                <a:spcPts val="4660"/>
              </a:lnSpc>
              <a:buFont typeface="Wingdings" charset="2"/>
              <a:buChar char="ü"/>
            </a:pPr>
            <a:r>
              <a:rPr lang="en-US" b="1" kern="0" dirty="0">
                <a:latin typeface="Arial" charset="0"/>
                <a:ea typeface="ＭＳ Ｐゴシック" pitchFamily="34" charset="-128"/>
                <a:cs typeface="Arial" charset="0"/>
              </a:rPr>
              <a:t>If the team answers incorrectly or it takes too long, the other team gets the opportunity to answer</a:t>
            </a:r>
          </a:p>
          <a:p>
            <a:pPr algn="ctr">
              <a:lnSpc>
                <a:spcPts val="3760"/>
              </a:lnSpc>
              <a:buFont typeface="Wingdings" charset="2"/>
              <a:buChar char="ü"/>
            </a:pPr>
            <a:r>
              <a:rPr lang="en-US" b="1" kern="0" dirty="0">
                <a:solidFill>
                  <a:srgbClr val="FF0000"/>
                </a:solidFill>
                <a:latin typeface="Arial" charset="0"/>
                <a:ea typeface="ＭＳ Ｐゴシック" pitchFamily="34" charset="-128"/>
                <a:cs typeface="Arial" charset="0"/>
              </a:rPr>
              <a:t>The team with the most points wins!</a:t>
            </a:r>
          </a:p>
        </p:txBody>
      </p:sp>
    </p:spTree>
    <p:extLst>
      <p:ext uri="{BB962C8B-B14F-4D97-AF65-F5344CB8AC3E}">
        <p14:creationId xmlns:p14="http://schemas.microsoft.com/office/powerpoint/2010/main" val="12362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ChangeArrowheads="1"/>
          </p:cNvSpPr>
          <p:nvPr/>
        </p:nvSpPr>
        <p:spPr bwMode="auto">
          <a:xfrm>
            <a:off x="2639616" y="2877904"/>
            <a:ext cx="763284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0000" dirty="0">
                <a:solidFill>
                  <a:srgbClr val="D1212B"/>
                </a:solidFill>
                <a:latin typeface="+mn-lt"/>
              </a:rPr>
              <a:t>Let's play!</a:t>
            </a:r>
          </a:p>
        </p:txBody>
      </p:sp>
    </p:spTree>
    <p:extLst>
      <p:ext uri="{BB962C8B-B14F-4D97-AF65-F5344CB8AC3E}">
        <p14:creationId xmlns:p14="http://schemas.microsoft.com/office/powerpoint/2010/main" val="166635682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18789" y="548680"/>
            <a:ext cx="12192000"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1. Why is the planet warming up? </a:t>
            </a:r>
            <a:endParaRPr lang="nl-NL" sz="3600" b="1" kern="0" dirty="0">
              <a:solidFill>
                <a:schemeClr val="tx1"/>
              </a:solidFill>
              <a:latin typeface="Arial" charset="0"/>
              <a:ea typeface="ＭＳ Ｐゴシック" pitchFamily="34" charset="-128"/>
              <a:cs typeface="Arial" charset="0"/>
            </a:endParaRPr>
          </a:p>
        </p:txBody>
      </p:sp>
      <p:sp>
        <p:nvSpPr>
          <p:cNvPr id="6" name="Content Placeholder 2"/>
          <p:cNvSpPr txBox="1">
            <a:spLocks/>
          </p:cNvSpPr>
          <p:nvPr/>
        </p:nvSpPr>
        <p:spPr>
          <a:xfrm>
            <a:off x="983431" y="1772816"/>
            <a:ext cx="10458375" cy="4554661"/>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lnSpc>
                <a:spcPts val="3860"/>
              </a:lnSpc>
              <a:buFont typeface="Calibri" pitchFamily="34" charset="0"/>
              <a:buAutoNum type="alphaUcPeriod"/>
            </a:pPr>
            <a:r>
              <a:rPr lang="en-US" sz="2800" kern="0" dirty="0">
                <a:latin typeface="Arial" charset="0"/>
                <a:ea typeface="ＭＳ Ｐゴシック" pitchFamily="34" charset="-128"/>
                <a:cs typeface="Arial" charset="0"/>
              </a:rPr>
              <a:t>The sun is getting closer &amp; hotter as part of a natural sun cycle</a:t>
            </a:r>
          </a:p>
          <a:p>
            <a:pPr marL="457200" indent="-457200">
              <a:lnSpc>
                <a:spcPts val="3860"/>
              </a:lnSpc>
              <a:buFont typeface="Calibri" pitchFamily="34" charset="0"/>
              <a:buAutoNum type="alphaUcPeriod"/>
            </a:pPr>
            <a:endParaRPr lang="en-US" sz="2800" kern="0" dirty="0">
              <a:latin typeface="Arial" charset="0"/>
              <a:ea typeface="ＭＳ Ｐゴシック" pitchFamily="34" charset="-128"/>
              <a:cs typeface="Arial" charset="0"/>
            </a:endParaRPr>
          </a:p>
          <a:p>
            <a:pPr marL="457200" indent="-457200">
              <a:lnSpc>
                <a:spcPts val="3860"/>
              </a:lnSpc>
              <a:buFont typeface="Calibri" pitchFamily="34" charset="0"/>
              <a:buAutoNum type="alphaUcPeriod"/>
            </a:pPr>
            <a:r>
              <a:rPr lang="en-US" sz="2800" kern="0" dirty="0">
                <a:latin typeface="Arial" charset="0"/>
                <a:ea typeface="ＭＳ Ｐゴシック" pitchFamily="34" charset="-128"/>
                <a:cs typeface="Arial" charset="0"/>
              </a:rPr>
              <a:t>Heat-trapping gases are building up in the atmosphere, preventing warmth from the sun escaping back out into space </a:t>
            </a:r>
          </a:p>
          <a:p>
            <a:pPr marL="457200" indent="-457200">
              <a:lnSpc>
                <a:spcPts val="3860"/>
              </a:lnSpc>
              <a:buFont typeface="Calibri" pitchFamily="34" charset="0"/>
              <a:buAutoNum type="alphaUcPeriod"/>
            </a:pPr>
            <a:endParaRPr lang="en-US" sz="2800" kern="0" dirty="0">
              <a:latin typeface="Arial" charset="0"/>
              <a:ea typeface="ＭＳ Ｐゴシック" pitchFamily="34" charset="-128"/>
              <a:cs typeface="Arial" charset="0"/>
            </a:endParaRPr>
          </a:p>
          <a:p>
            <a:pPr marL="457200" indent="-457200">
              <a:lnSpc>
                <a:spcPts val="3860"/>
              </a:lnSpc>
              <a:buFont typeface="Calibri" pitchFamily="34" charset="0"/>
              <a:buAutoNum type="alphaUcPeriod"/>
            </a:pPr>
            <a:r>
              <a:rPr lang="en-US" sz="2800" kern="0" dirty="0">
                <a:latin typeface="Arial" charset="0"/>
                <a:ea typeface="ＭＳ Ｐゴシック" pitchFamily="34" charset="-128"/>
                <a:cs typeface="Arial" charset="0"/>
              </a:rPr>
              <a:t>Scientists do not know why the earth is warming up, they just know that it is</a:t>
            </a:r>
          </a:p>
        </p:txBody>
      </p:sp>
    </p:spTree>
    <p:extLst>
      <p:ext uri="{BB962C8B-B14F-4D97-AF65-F5344CB8AC3E}">
        <p14:creationId xmlns:p14="http://schemas.microsoft.com/office/powerpoint/2010/main" val="126704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18789" y="548680"/>
            <a:ext cx="12192000"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1. Why is the planet warming up? </a:t>
            </a:r>
            <a:endParaRPr lang="nl-NL" sz="3600" b="1" kern="0" dirty="0">
              <a:solidFill>
                <a:schemeClr val="tx1"/>
              </a:solidFill>
              <a:latin typeface="Arial" charset="0"/>
              <a:ea typeface="ＭＳ Ｐゴシック" pitchFamily="34" charset="-128"/>
              <a:cs typeface="Arial" charset="0"/>
            </a:endParaRPr>
          </a:p>
        </p:txBody>
      </p:sp>
      <p:sp>
        <p:nvSpPr>
          <p:cNvPr id="6" name="Content Placeholder 2"/>
          <p:cNvSpPr txBox="1">
            <a:spLocks/>
          </p:cNvSpPr>
          <p:nvPr/>
        </p:nvSpPr>
        <p:spPr>
          <a:xfrm>
            <a:off x="372731" y="1772816"/>
            <a:ext cx="11069075" cy="4554661"/>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nSpc>
                <a:spcPts val="3860"/>
              </a:lnSpc>
              <a:buNone/>
            </a:pPr>
            <a:r>
              <a:rPr lang="en-US" sz="2800" kern="0" dirty="0">
                <a:solidFill>
                  <a:srgbClr val="FF0000"/>
                </a:solidFill>
                <a:latin typeface="Arial" charset="0"/>
                <a:ea typeface="ＭＳ Ｐゴシック" pitchFamily="34" charset="-128"/>
                <a:cs typeface="Arial" charset="0"/>
              </a:rPr>
              <a:t>B. Heat-trapping gases are building up in the atmosphere,    </a:t>
            </a:r>
          </a:p>
          <a:p>
            <a:pPr marL="0" indent="0">
              <a:lnSpc>
                <a:spcPts val="3860"/>
              </a:lnSpc>
              <a:buNone/>
            </a:pPr>
            <a:r>
              <a:rPr lang="en-US" sz="2800" kern="0" dirty="0">
                <a:solidFill>
                  <a:srgbClr val="FF0000"/>
                </a:solidFill>
                <a:latin typeface="Arial" charset="0"/>
                <a:ea typeface="ＭＳ Ｐゴシック" pitchFamily="34" charset="-128"/>
                <a:cs typeface="Arial" charset="0"/>
              </a:rPr>
              <a:t>    preventing warmth from the sun escaping back out into space </a:t>
            </a:r>
          </a:p>
        </p:txBody>
      </p:sp>
      <p:sp>
        <p:nvSpPr>
          <p:cNvPr id="7" name="Rectangle 5"/>
          <p:cNvSpPr txBox="1">
            <a:spLocks noChangeArrowheads="1"/>
          </p:cNvSpPr>
          <p:nvPr/>
        </p:nvSpPr>
        <p:spPr>
          <a:xfrm>
            <a:off x="407369" y="3667015"/>
            <a:ext cx="2160240" cy="21247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defTabSz="1060450">
              <a:buFontTx/>
              <a:buNone/>
            </a:pPr>
            <a:r>
              <a:rPr lang="en-US" sz="2400" kern="0" dirty="0">
                <a:latin typeface="Arial" charset="0"/>
                <a:ea typeface="ＭＳ Ｐゴシック" pitchFamily="34" charset="-128"/>
                <a:cs typeface="Arial" charset="0"/>
              </a:rPr>
              <a:t>Humans release heat-trapping gases into the atmosphere</a:t>
            </a:r>
          </a:p>
        </p:txBody>
      </p:sp>
      <p:sp>
        <p:nvSpPr>
          <p:cNvPr id="8" name="Text Box 9"/>
          <p:cNvSpPr txBox="1">
            <a:spLocks noChangeArrowheads="1"/>
          </p:cNvSpPr>
          <p:nvPr/>
        </p:nvSpPr>
        <p:spPr bwMode="auto">
          <a:xfrm>
            <a:off x="5395136" y="4050146"/>
            <a:ext cx="2270284" cy="1741622"/>
          </a:xfrm>
          <a:prstGeom prst="rect">
            <a:avLst/>
          </a:prstGeom>
          <a:noFill/>
          <a:ln w="9525">
            <a:noFill/>
            <a:miter lim="800000"/>
            <a:headEnd/>
            <a:tailEnd/>
          </a:ln>
        </p:spPr>
        <p:txBody>
          <a:bodyPr wrap="square" lIns="78858" tIns="39429" rIns="78858" bIns="39429">
            <a:spAutoFit/>
          </a:bodyPr>
          <a:lstStyle/>
          <a:p>
            <a:pPr defTabSz="788988">
              <a:spcBef>
                <a:spcPct val="50000"/>
              </a:spcBef>
            </a:pPr>
            <a:r>
              <a:rPr lang="en-US" sz="2400" dirty="0"/>
              <a:t>These heat-trapping gases let sunlight in.</a:t>
            </a:r>
          </a:p>
          <a:p>
            <a:pPr defTabSz="788988">
              <a:spcBef>
                <a:spcPct val="50000"/>
              </a:spcBef>
            </a:pPr>
            <a:endParaRPr lang="en-US" sz="2400" dirty="0"/>
          </a:p>
        </p:txBody>
      </p:sp>
      <p:pic>
        <p:nvPicPr>
          <p:cNvPr id="9" name="Picture 10" descr="C:\Users\desireeda\AppData\Local\Microsoft\Windows\Temporary Internet Files\Content.IE5\KFTNKE6J\MC90044186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518" y="3596428"/>
            <a:ext cx="1343882" cy="20648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3"/>
          <p:cNvSpPr txBox="1">
            <a:spLocks noChangeArrowheads="1"/>
          </p:cNvSpPr>
          <p:nvPr/>
        </p:nvSpPr>
        <p:spPr bwMode="auto">
          <a:xfrm>
            <a:off x="9586882" y="3906797"/>
            <a:ext cx="2232387" cy="1556956"/>
          </a:xfrm>
          <a:prstGeom prst="rect">
            <a:avLst/>
          </a:prstGeom>
          <a:noFill/>
          <a:ln w="9525">
            <a:noFill/>
            <a:miter lim="800000"/>
            <a:headEnd/>
            <a:tailEnd/>
          </a:ln>
        </p:spPr>
        <p:txBody>
          <a:bodyPr wrap="square" lIns="78858" tIns="39429" rIns="78858" bIns="39429">
            <a:spAutoFit/>
          </a:bodyPr>
          <a:lstStyle/>
          <a:p>
            <a:pPr algn="ctr" defTabSz="788988">
              <a:spcBef>
                <a:spcPct val="50000"/>
              </a:spcBef>
            </a:pPr>
            <a:r>
              <a:rPr lang="en-US" sz="2400" dirty="0"/>
              <a:t>But they prevent heat from escaping back out.</a:t>
            </a:r>
          </a:p>
        </p:txBody>
      </p:sp>
      <p:pic>
        <p:nvPicPr>
          <p:cNvPr id="3" name="Picture 2">
            <a:extLst>
              <a:ext uri="{FF2B5EF4-FFF2-40B4-BE49-F238E27FC236}">
                <a16:creationId xmlns:a16="http://schemas.microsoft.com/office/drawing/2014/main" id="{E36D4F3D-8933-4ECC-9804-E6BCCE332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195" y="3761144"/>
            <a:ext cx="2147499" cy="1832633"/>
          </a:xfrm>
          <a:prstGeom prst="rect">
            <a:avLst/>
          </a:prstGeom>
        </p:spPr>
      </p:pic>
    </p:spTree>
    <p:extLst>
      <p:ext uri="{BB962C8B-B14F-4D97-AF65-F5344CB8AC3E}">
        <p14:creationId xmlns:p14="http://schemas.microsoft.com/office/powerpoint/2010/main" val="209592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18789" y="548680"/>
            <a:ext cx="12192000" cy="854968"/>
          </a:xfrm>
          <a:prstGeom prst="rect">
            <a:avLst/>
          </a:prstGeom>
          <a:solidFill>
            <a:srgbClr val="FFFFFF"/>
          </a:solidFill>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600" b="1" kern="0" dirty="0">
                <a:solidFill>
                  <a:schemeClr val="tx1"/>
                </a:solidFill>
                <a:latin typeface="Arial" charset="0"/>
                <a:ea typeface="ＭＳ Ｐゴシック" pitchFamily="34" charset="-128"/>
                <a:cs typeface="Arial" charset="0"/>
              </a:rPr>
              <a:t>2. What is this process called?</a:t>
            </a:r>
            <a:endParaRPr lang="nl-NL" sz="3600" b="1" kern="0" dirty="0">
              <a:solidFill>
                <a:schemeClr val="tx1"/>
              </a:solidFill>
              <a:latin typeface="Arial" charset="0"/>
              <a:ea typeface="ＭＳ Ｐゴシック" pitchFamily="34" charset="-128"/>
              <a:cs typeface="Arial" charset="0"/>
            </a:endParaRPr>
          </a:p>
        </p:txBody>
      </p:sp>
      <p:sp>
        <p:nvSpPr>
          <p:cNvPr id="6" name="Content Placeholder 2"/>
          <p:cNvSpPr txBox="1">
            <a:spLocks/>
          </p:cNvSpPr>
          <p:nvPr/>
        </p:nvSpPr>
        <p:spPr>
          <a:xfrm>
            <a:off x="983431" y="1772816"/>
            <a:ext cx="10458375" cy="4554661"/>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buFont typeface="Calibri" pitchFamily="34" charset="0"/>
              <a:buAutoNum type="alphaUcPeriod"/>
            </a:pPr>
            <a:r>
              <a:rPr lang="en-US" sz="2800" dirty="0">
                <a:latin typeface="Arial" charset="0"/>
                <a:ea typeface="ＭＳ Ｐゴシック" pitchFamily="34" charset="-128"/>
                <a:cs typeface="Arial" charset="0"/>
              </a:rPr>
              <a:t>Global dimming</a:t>
            </a:r>
          </a:p>
          <a:p>
            <a:pPr marL="457200" indent="-457200">
              <a:lnSpc>
                <a:spcPts val="3860"/>
              </a:lnSpc>
              <a:buFont typeface="Calibri" pitchFamily="34" charset="0"/>
              <a:buAutoNum type="alphaUcPeriod"/>
            </a:pPr>
            <a:endParaRPr lang="en-US" sz="2800" kern="0" dirty="0">
              <a:latin typeface="Arial" charset="0"/>
              <a:ea typeface="ＭＳ Ｐゴシック" pitchFamily="34" charset="-128"/>
              <a:cs typeface="Arial" charset="0"/>
            </a:endParaRPr>
          </a:p>
          <a:p>
            <a:pPr marL="457200" indent="-457200">
              <a:lnSpc>
                <a:spcPts val="3860"/>
              </a:lnSpc>
              <a:buFont typeface="Calibri" pitchFamily="34" charset="0"/>
              <a:buAutoNum type="alphaUcPeriod"/>
            </a:pPr>
            <a:r>
              <a:rPr lang="en-US" sz="2800" dirty="0">
                <a:latin typeface="Arial" charset="0"/>
                <a:ea typeface="ＭＳ Ｐゴシック" pitchFamily="34" charset="-128"/>
                <a:cs typeface="Arial" charset="0"/>
              </a:rPr>
              <a:t>Air pollution build-up</a:t>
            </a:r>
          </a:p>
          <a:p>
            <a:pPr marL="457200" indent="-457200">
              <a:lnSpc>
                <a:spcPts val="3860"/>
              </a:lnSpc>
              <a:buFont typeface="Calibri" pitchFamily="34" charset="0"/>
              <a:buAutoNum type="alphaUcPeriod"/>
            </a:pPr>
            <a:endParaRPr lang="en-US" sz="2800" b="1" kern="0" dirty="0">
              <a:latin typeface="Arial" charset="0"/>
              <a:ea typeface="ＭＳ Ｐゴシック" pitchFamily="34" charset="-128"/>
              <a:cs typeface="Arial" charset="0"/>
            </a:endParaRPr>
          </a:p>
          <a:p>
            <a:pPr marL="457200" indent="-457200">
              <a:lnSpc>
                <a:spcPts val="3860"/>
              </a:lnSpc>
              <a:buFont typeface="Calibri" pitchFamily="34" charset="0"/>
              <a:buAutoNum type="alphaUcPeriod"/>
            </a:pPr>
            <a:r>
              <a:rPr lang="en-US" sz="2800" dirty="0">
                <a:latin typeface="Arial" charset="0"/>
                <a:ea typeface="ＭＳ Ｐゴシック" pitchFamily="34" charset="-128"/>
                <a:cs typeface="Arial" charset="0"/>
              </a:rPr>
              <a:t>The greenhouse effect </a:t>
            </a:r>
          </a:p>
          <a:p>
            <a:pPr marL="457200" indent="-457200">
              <a:lnSpc>
                <a:spcPts val="3860"/>
              </a:lnSpc>
              <a:buFont typeface="Calibri" pitchFamily="34" charset="0"/>
              <a:buAutoNum type="alphaUcPeriod"/>
            </a:pPr>
            <a:endParaRPr lang="en-US" sz="2800" b="1" kern="0" dirty="0">
              <a:latin typeface="Arial" charset="0"/>
              <a:ea typeface="ＭＳ Ｐゴシック" pitchFamily="34" charset="-128"/>
              <a:cs typeface="Arial" charset="0"/>
            </a:endParaRPr>
          </a:p>
          <a:p>
            <a:pPr marL="514350" indent="-514350">
              <a:buFont typeface="Calibri" pitchFamily="34" charset="0"/>
              <a:buAutoNum type="alphaUcPeriod"/>
            </a:pPr>
            <a:r>
              <a:rPr lang="en-US" sz="2800" dirty="0">
                <a:latin typeface="Arial" charset="0"/>
                <a:ea typeface="ＭＳ Ｐゴシック" pitchFamily="34" charset="-128"/>
                <a:cs typeface="Arial" charset="0"/>
              </a:rPr>
              <a:t>Atmospheric thickening</a:t>
            </a:r>
          </a:p>
        </p:txBody>
      </p:sp>
    </p:spTree>
    <p:extLst>
      <p:ext uri="{BB962C8B-B14F-4D97-AF65-F5344CB8AC3E}">
        <p14:creationId xmlns:p14="http://schemas.microsoft.com/office/powerpoint/2010/main" val="18493423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535F6629DBB54289516015594A1B8E" ma:contentTypeVersion="0" ma:contentTypeDescription="Create a new document." ma:contentTypeScope="" ma:versionID="b0afa6296c8c5481b24a21ca43475a3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7EF0D11-390F-4396-84AF-23046B74D2DA}">
  <ds:schemaRefs>
    <ds:schemaRef ds:uri="http://schemas.microsoft.com/sharepoint/v3/contenttype/forms"/>
  </ds:schemaRefs>
</ds:datastoreItem>
</file>

<file path=customXml/itemProps2.xml><?xml version="1.0" encoding="utf-8"?>
<ds:datastoreItem xmlns:ds="http://schemas.openxmlformats.org/officeDocument/2006/customXml" ds:itemID="{626976F4-9BED-43B0-8ED2-0B4DD4EF721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0EB46E45-4081-43DA-AFBB-D0224160C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27749</TotalTime>
  <Words>2709</Words>
  <Application>Microsoft Office PowerPoint</Application>
  <PresentationFormat>Widescreen</PresentationFormat>
  <Paragraphs>286</Paragraphs>
  <Slides>35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Helvetica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hear from each team,  one point for every impact listed.     </vt:lpstr>
      <vt:lpstr>PowerPoint Presentation</vt:lpstr>
      <vt:lpstr>PowerPoint Presentation</vt:lpstr>
    </vt:vector>
  </TitlesOfParts>
  <Company>RCCC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 3a</dc:title>
  <dc:creator>Knud Falk</dc:creator>
  <cp:lastModifiedBy>Alex Wynter</cp:lastModifiedBy>
  <cp:revision>1273</cp:revision>
  <dcterms:created xsi:type="dcterms:W3CDTF">2012-07-25T14:15:20Z</dcterms:created>
  <dcterms:modified xsi:type="dcterms:W3CDTF">2019-06-12T09:06:21Z</dcterms:modified>
</cp:coreProperties>
</file>